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7" r:id="rId5"/>
    <p:sldId id="269" r:id="rId6"/>
    <p:sldId id="258" r:id="rId7"/>
    <p:sldId id="272" r:id="rId8"/>
  </p:sldIdLst>
  <p:sldSz cx="20104100" cy="11309350"/>
  <p:notesSz cx="20104100" cy="1130935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Раздел по умолчанию" id="{C60B1F39-82F7-4739-AF04-08DDC3C1B554}">
          <p14:sldIdLst>
            <p14:sldId id="256"/>
            <p14:sldId id="257"/>
            <p14:sldId id="268"/>
            <p14:sldId id="267"/>
            <p14:sldId id="269"/>
          </p14:sldIdLst>
        </p14:section>
        <p14:section name="Раздел без заголовка" id="{6602B751-E182-436E-BC24-2CBB3040AEFE}">
          <p14:sldIdLst>
            <p14:sldId id="25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>
      <p:cViewPr varScale="1">
        <p:scale>
          <a:sx n="64" d="100"/>
          <a:sy n="64" d="100"/>
        </p:scale>
        <p:origin x="69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95115" y="524634"/>
            <a:ext cx="1267394" cy="11844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oibiz93.ru/young-busin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72060" y="0"/>
            <a:ext cx="13832205" cy="11308715"/>
          </a:xfrm>
          <a:custGeom>
            <a:avLst/>
            <a:gdLst/>
            <a:ahLst/>
            <a:cxnLst/>
            <a:rect l="l" t="t" r="r" b="b"/>
            <a:pathLst>
              <a:path w="13832205" h="11308715">
                <a:moveTo>
                  <a:pt x="0" y="11308556"/>
                </a:moveTo>
                <a:lnTo>
                  <a:pt x="13832039" y="11308556"/>
                </a:lnTo>
                <a:lnTo>
                  <a:pt x="1383203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7413387"/>
            <a:ext cx="7516495" cy="3895725"/>
          </a:xfrm>
          <a:custGeom>
            <a:avLst/>
            <a:gdLst/>
            <a:ahLst/>
            <a:cxnLst/>
            <a:rect l="l" t="t" r="r" b="b"/>
            <a:pathLst>
              <a:path w="6272530" h="3895725">
                <a:moveTo>
                  <a:pt x="0" y="3895169"/>
                </a:moveTo>
                <a:lnTo>
                  <a:pt x="6272060" y="3895169"/>
                </a:lnTo>
                <a:lnTo>
                  <a:pt x="6272060" y="0"/>
                </a:lnTo>
                <a:lnTo>
                  <a:pt x="0" y="0"/>
                </a:lnTo>
                <a:lnTo>
                  <a:pt x="0" y="3895169"/>
                </a:lnTo>
                <a:close/>
              </a:path>
            </a:pathLst>
          </a:custGeom>
          <a:solidFill>
            <a:srgbClr val="F7F8F3"/>
          </a:solidFill>
        </p:spPr>
        <p:txBody>
          <a:bodyPr wrap="square" lIns="0" tIns="0" rIns="0" bIns="0" rtlCol="0"/>
          <a:lstStyle/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    КРАСНОДАРСКИЙ КРАЙ, 2026 г.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1" y="0"/>
            <a:ext cx="17953360" cy="7413446"/>
            <a:chOff x="0" y="0"/>
            <a:chExt cx="15989300" cy="7413446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6694205" cy="3801110"/>
            </a:xfrm>
            <a:custGeom>
              <a:avLst/>
              <a:gdLst/>
              <a:ahLst/>
              <a:cxnLst/>
              <a:rect l="l" t="t" r="r" b="b"/>
              <a:pathLst>
                <a:path w="6272530" h="3801110">
                  <a:moveTo>
                    <a:pt x="0" y="3800931"/>
                  </a:moveTo>
                  <a:lnTo>
                    <a:pt x="6272060" y="3800931"/>
                  </a:lnTo>
                  <a:lnTo>
                    <a:pt x="6272060" y="0"/>
                  </a:lnTo>
                  <a:lnTo>
                    <a:pt x="0" y="0"/>
                  </a:lnTo>
                  <a:lnTo>
                    <a:pt x="0" y="3800931"/>
                  </a:lnTo>
                  <a:close/>
                </a:path>
              </a:pathLst>
            </a:custGeom>
            <a:solidFill>
              <a:srgbClr val="F7F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800931"/>
              <a:ext cx="15989300" cy="3612515"/>
            </a:xfrm>
            <a:custGeom>
              <a:avLst/>
              <a:gdLst/>
              <a:ahLst/>
              <a:cxnLst/>
              <a:rect l="l" t="t" r="r" b="b"/>
              <a:pathLst>
                <a:path w="15989300" h="3612515">
                  <a:moveTo>
                    <a:pt x="15989041" y="0"/>
                  </a:moveTo>
                  <a:lnTo>
                    <a:pt x="0" y="0"/>
                  </a:lnTo>
                  <a:lnTo>
                    <a:pt x="0" y="3612455"/>
                  </a:lnTo>
                  <a:lnTo>
                    <a:pt x="15989041" y="3612455"/>
                  </a:lnTo>
                  <a:lnTo>
                    <a:pt x="15989041" y="0"/>
                  </a:lnTo>
                  <a:close/>
                </a:path>
              </a:pathLst>
            </a:custGeom>
            <a:solidFill>
              <a:srgbClr val="F74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6050" y="4615431"/>
            <a:ext cx="17792820" cy="173759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4000" b="1" spc="640" dirty="0">
                <a:solidFill>
                  <a:srgbClr val="F7F8F3"/>
                </a:solidFill>
                <a:latin typeface="Verdana"/>
                <a:cs typeface="Verdana"/>
              </a:rPr>
              <a:t>О</a:t>
            </a:r>
            <a:r>
              <a:rPr sz="4000" b="1" spc="670" dirty="0">
                <a:solidFill>
                  <a:srgbClr val="F7F8F3"/>
                </a:solidFill>
                <a:latin typeface="Verdana"/>
                <a:cs typeface="Verdana"/>
              </a:rPr>
              <a:t>Б</a:t>
            </a:r>
            <a:r>
              <a:rPr sz="4000" b="1" spc="210" dirty="0">
                <a:solidFill>
                  <a:srgbClr val="F7F8F3"/>
                </a:solidFill>
                <a:latin typeface="Verdana"/>
                <a:cs typeface="Verdana"/>
              </a:rPr>
              <a:t>Р</a:t>
            </a:r>
            <a:r>
              <a:rPr sz="4000" b="1" spc="540" dirty="0">
                <a:solidFill>
                  <a:srgbClr val="F7F8F3"/>
                </a:solidFill>
                <a:latin typeface="Verdana"/>
                <a:cs typeface="Verdana"/>
              </a:rPr>
              <a:t>А</a:t>
            </a:r>
            <a:r>
              <a:rPr sz="4000" b="1" spc="685" dirty="0">
                <a:solidFill>
                  <a:srgbClr val="F7F8F3"/>
                </a:solidFill>
                <a:latin typeface="Verdana"/>
                <a:cs typeface="Verdana"/>
              </a:rPr>
              <a:t>З</a:t>
            </a:r>
            <a:r>
              <a:rPr sz="4000" b="1" spc="640" dirty="0">
                <a:solidFill>
                  <a:srgbClr val="F7F8F3"/>
                </a:solidFill>
                <a:latin typeface="Verdana"/>
                <a:cs typeface="Verdana"/>
              </a:rPr>
              <a:t>О</a:t>
            </a:r>
            <a:r>
              <a:rPr sz="4000" b="1" spc="500" dirty="0">
                <a:solidFill>
                  <a:srgbClr val="F7F8F3"/>
                </a:solidFill>
                <a:latin typeface="Verdana"/>
                <a:cs typeface="Verdana"/>
              </a:rPr>
              <a:t>В</a:t>
            </a:r>
            <a:r>
              <a:rPr sz="4000" b="1" spc="55" dirty="0">
                <a:solidFill>
                  <a:srgbClr val="F7F8F3"/>
                </a:solidFill>
                <a:latin typeface="Verdana"/>
                <a:cs typeface="Verdana"/>
              </a:rPr>
              <a:t>А</a:t>
            </a:r>
            <a:r>
              <a:rPr sz="4000" b="1" spc="670" dirty="0">
                <a:solidFill>
                  <a:srgbClr val="F7F8F3"/>
                </a:solidFill>
                <a:latin typeface="Verdana"/>
                <a:cs typeface="Verdana"/>
              </a:rPr>
              <a:t>Т</a:t>
            </a:r>
            <a:r>
              <a:rPr sz="4000" b="1" spc="620" dirty="0">
                <a:solidFill>
                  <a:srgbClr val="F7F8F3"/>
                </a:solidFill>
                <a:latin typeface="Verdana"/>
                <a:cs typeface="Verdana"/>
              </a:rPr>
              <a:t>Е</a:t>
            </a:r>
            <a:r>
              <a:rPr sz="4000" b="1" spc="685" dirty="0">
                <a:solidFill>
                  <a:srgbClr val="F7F8F3"/>
                </a:solidFill>
                <a:latin typeface="Verdana"/>
                <a:cs typeface="Verdana"/>
              </a:rPr>
              <a:t>Л</a:t>
            </a:r>
            <a:r>
              <a:rPr sz="4000" b="1" spc="665" dirty="0">
                <a:solidFill>
                  <a:srgbClr val="F7F8F3"/>
                </a:solidFill>
                <a:latin typeface="Verdana"/>
                <a:cs typeface="Verdana"/>
              </a:rPr>
              <a:t>ЬН</a:t>
            </a:r>
            <a:r>
              <a:rPr lang="ru-RU" sz="4000" b="1" spc="675" dirty="0">
                <a:solidFill>
                  <a:srgbClr val="F7F8F3"/>
                </a:solidFill>
                <a:latin typeface="Verdana"/>
                <a:cs typeface="Verdana"/>
              </a:rPr>
              <a:t>ЫЙ ПРОЕКТ</a:t>
            </a:r>
            <a:r>
              <a:rPr sz="4000" b="1" spc="-635" dirty="0">
                <a:solidFill>
                  <a:srgbClr val="F7F8F3"/>
                </a:solidFill>
                <a:latin typeface="Verdana"/>
                <a:cs typeface="Verdana"/>
              </a:rPr>
              <a:t> </a:t>
            </a:r>
            <a:r>
              <a:rPr lang="ru-RU" sz="4000" b="1" spc="-635" dirty="0">
                <a:solidFill>
                  <a:schemeClr val="bg1"/>
                </a:solidFill>
                <a:latin typeface="Verdana"/>
                <a:cs typeface="Verdana"/>
              </a:rPr>
              <a:t>"</a:t>
            </a:r>
            <a:r>
              <a:rPr sz="4000" b="1" spc="905" dirty="0">
                <a:solidFill>
                  <a:srgbClr val="F7F8F3"/>
                </a:solidFill>
                <a:latin typeface="Verdana"/>
                <a:cs typeface="Verdana"/>
              </a:rPr>
              <a:t>ШКОЛА</a:t>
            </a:r>
            <a:r>
              <a:rPr sz="4000" b="1" spc="-1090" dirty="0">
                <a:solidFill>
                  <a:srgbClr val="F7F8F3"/>
                </a:solidFill>
                <a:latin typeface="Verdana"/>
                <a:cs typeface="Verdana"/>
              </a:rPr>
              <a:t> </a:t>
            </a:r>
            <a:r>
              <a:rPr lang="ru-RU" sz="4000" b="1" spc="-1090" dirty="0">
                <a:solidFill>
                  <a:srgbClr val="F7F8F3"/>
                </a:solidFill>
                <a:latin typeface="Verdana"/>
                <a:cs typeface="Verdana"/>
              </a:rPr>
              <a:t> </a:t>
            </a:r>
            <a:r>
              <a:rPr lang="ru-RU" sz="4000" b="1" spc="560" dirty="0">
                <a:solidFill>
                  <a:srgbClr val="F7F8F3"/>
                </a:solidFill>
                <a:latin typeface="Verdana"/>
                <a:cs typeface="Verdana"/>
              </a:rPr>
              <a:t>МОЛОДОГО ПРЕДПРИНИМАТЕЛЯ. БИЗНЕС МОЛОДЫХ</a:t>
            </a:r>
            <a:r>
              <a:rPr lang="ru-RU" sz="4000" b="1" spc="-635" dirty="0">
                <a:solidFill>
                  <a:schemeClr val="bg1"/>
                </a:solidFill>
                <a:latin typeface="Verdana"/>
                <a:cs typeface="Verdana"/>
              </a:rPr>
              <a:t>"</a:t>
            </a:r>
            <a:endParaRPr sz="4000" b="1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22250" y="269735"/>
            <a:ext cx="4199215" cy="855593"/>
            <a:chOff x="900637" y="1958055"/>
            <a:chExt cx="4701540" cy="1099820"/>
          </a:xfrm>
        </p:grpSpPr>
        <p:sp>
          <p:nvSpPr>
            <p:cNvPr id="10" name="object 10"/>
            <p:cNvSpPr/>
            <p:nvPr/>
          </p:nvSpPr>
          <p:spPr>
            <a:xfrm>
              <a:off x="900637" y="2174723"/>
              <a:ext cx="1327785" cy="662305"/>
            </a:xfrm>
            <a:custGeom>
              <a:avLst/>
              <a:gdLst/>
              <a:ahLst/>
              <a:cxnLst/>
              <a:rect l="l" t="t" r="r" b="b"/>
              <a:pathLst>
                <a:path w="1327785" h="662305">
                  <a:moveTo>
                    <a:pt x="161478" y="0"/>
                  </a:moveTo>
                  <a:lnTo>
                    <a:pt x="122009" y="2842"/>
                  </a:lnTo>
                  <a:lnTo>
                    <a:pt x="57619" y="17978"/>
                  </a:lnTo>
                  <a:lnTo>
                    <a:pt x="16050" y="45757"/>
                  </a:lnTo>
                  <a:lnTo>
                    <a:pt x="0" y="85316"/>
                  </a:lnTo>
                  <a:lnTo>
                    <a:pt x="1806" y="106969"/>
                  </a:lnTo>
                  <a:lnTo>
                    <a:pt x="1892" y="108002"/>
                  </a:lnTo>
                  <a:lnTo>
                    <a:pt x="25499" y="161562"/>
                  </a:lnTo>
                  <a:lnTo>
                    <a:pt x="72511" y="219277"/>
                  </a:lnTo>
                  <a:lnTo>
                    <a:pt x="104332" y="249787"/>
                  </a:lnTo>
                  <a:lnTo>
                    <a:pt x="141389" y="281104"/>
                  </a:lnTo>
                  <a:lnTo>
                    <a:pt x="175225" y="307020"/>
                  </a:lnTo>
                  <a:lnTo>
                    <a:pt x="211858" y="332936"/>
                  </a:lnTo>
                  <a:lnTo>
                    <a:pt x="251105" y="358744"/>
                  </a:lnTo>
                  <a:lnTo>
                    <a:pt x="292789" y="384334"/>
                  </a:lnTo>
                  <a:lnTo>
                    <a:pt x="336729" y="409596"/>
                  </a:lnTo>
                  <a:lnTo>
                    <a:pt x="382745" y="434420"/>
                  </a:lnTo>
                  <a:lnTo>
                    <a:pt x="430657" y="458698"/>
                  </a:lnTo>
                  <a:lnTo>
                    <a:pt x="480285" y="482320"/>
                  </a:lnTo>
                  <a:lnTo>
                    <a:pt x="531449" y="505175"/>
                  </a:lnTo>
                  <a:lnTo>
                    <a:pt x="583970" y="527155"/>
                  </a:lnTo>
                  <a:lnTo>
                    <a:pt x="636997" y="547892"/>
                  </a:lnTo>
                  <a:lnTo>
                    <a:pt x="689660" y="567056"/>
                  </a:lnTo>
                  <a:lnTo>
                    <a:pt x="741754" y="584603"/>
                  </a:lnTo>
                  <a:lnTo>
                    <a:pt x="793073" y="600485"/>
                  </a:lnTo>
                  <a:lnTo>
                    <a:pt x="843411" y="614655"/>
                  </a:lnTo>
                  <a:lnTo>
                    <a:pt x="892563" y="627069"/>
                  </a:lnTo>
                  <a:lnTo>
                    <a:pt x="940323" y="637678"/>
                  </a:lnTo>
                  <a:lnTo>
                    <a:pt x="986487" y="646438"/>
                  </a:lnTo>
                  <a:lnTo>
                    <a:pt x="1030848" y="653300"/>
                  </a:lnTo>
                  <a:lnTo>
                    <a:pt x="1073201" y="658219"/>
                  </a:lnTo>
                  <a:lnTo>
                    <a:pt x="1121644" y="661500"/>
                  </a:lnTo>
                  <a:lnTo>
                    <a:pt x="1165758" y="661720"/>
                  </a:lnTo>
                  <a:lnTo>
                    <a:pt x="1205225" y="658878"/>
                  </a:lnTo>
                  <a:lnTo>
                    <a:pt x="1239728" y="652971"/>
                  </a:lnTo>
                  <a:lnTo>
                    <a:pt x="1256978" y="647644"/>
                  </a:lnTo>
                  <a:lnTo>
                    <a:pt x="1164932" y="647644"/>
                  </a:lnTo>
                  <a:lnTo>
                    <a:pt x="1121920" y="647404"/>
                  </a:lnTo>
                  <a:lnTo>
                    <a:pt x="1074540" y="644187"/>
                  </a:lnTo>
                  <a:lnTo>
                    <a:pt x="1032621" y="639316"/>
                  </a:lnTo>
                  <a:lnTo>
                    <a:pt x="988686" y="632513"/>
                  </a:lnTo>
                  <a:lnTo>
                    <a:pt x="942938" y="623826"/>
                  </a:lnTo>
                  <a:lnTo>
                    <a:pt x="895585" y="613299"/>
                  </a:lnTo>
                  <a:lnTo>
                    <a:pt x="846832" y="600978"/>
                  </a:lnTo>
                  <a:lnTo>
                    <a:pt x="796885" y="586911"/>
                  </a:lnTo>
                  <a:lnTo>
                    <a:pt x="745949" y="571143"/>
                  </a:lnTo>
                  <a:lnTo>
                    <a:pt x="694231" y="553720"/>
                  </a:lnTo>
                  <a:lnTo>
                    <a:pt x="641936" y="534687"/>
                  </a:lnTo>
                  <a:lnTo>
                    <a:pt x="589270" y="514092"/>
                  </a:lnTo>
                  <a:lnTo>
                    <a:pt x="537107" y="492262"/>
                  </a:lnTo>
                  <a:lnTo>
                    <a:pt x="486299" y="469568"/>
                  </a:lnTo>
                  <a:lnTo>
                    <a:pt x="437026" y="446119"/>
                  </a:lnTo>
                  <a:lnTo>
                    <a:pt x="389468" y="422026"/>
                  </a:lnTo>
                  <a:lnTo>
                    <a:pt x="343805" y="397399"/>
                  </a:lnTo>
                  <a:lnTo>
                    <a:pt x="300217" y="372347"/>
                  </a:lnTo>
                  <a:lnTo>
                    <a:pt x="258883" y="346981"/>
                  </a:lnTo>
                  <a:lnTo>
                    <a:pt x="219984" y="321411"/>
                  </a:lnTo>
                  <a:lnTo>
                    <a:pt x="183699" y="295747"/>
                  </a:lnTo>
                  <a:lnTo>
                    <a:pt x="150208" y="270099"/>
                  </a:lnTo>
                  <a:lnTo>
                    <a:pt x="113958" y="239475"/>
                  </a:lnTo>
                  <a:lnTo>
                    <a:pt x="82915" y="209744"/>
                  </a:lnTo>
                  <a:lnTo>
                    <a:pt x="57308" y="181151"/>
                  </a:lnTo>
                  <a:lnTo>
                    <a:pt x="23767" y="129324"/>
                  </a:lnTo>
                  <a:lnTo>
                    <a:pt x="14055" y="86987"/>
                  </a:lnTo>
                  <a:lnTo>
                    <a:pt x="17801" y="69493"/>
                  </a:lnTo>
                  <a:lnTo>
                    <a:pt x="63787" y="30688"/>
                  </a:lnTo>
                  <a:lnTo>
                    <a:pt x="123991" y="16800"/>
                  </a:lnTo>
                  <a:lnTo>
                    <a:pt x="162304" y="14076"/>
                  </a:lnTo>
                  <a:lnTo>
                    <a:pt x="332932" y="14076"/>
                  </a:lnTo>
                  <a:lnTo>
                    <a:pt x="296377" y="8421"/>
                  </a:lnTo>
                  <a:lnTo>
                    <a:pt x="254023" y="3501"/>
                  </a:lnTo>
                  <a:lnTo>
                    <a:pt x="205589" y="220"/>
                  </a:lnTo>
                  <a:lnTo>
                    <a:pt x="161478" y="0"/>
                  </a:lnTo>
                  <a:close/>
                </a:path>
                <a:path w="1327785" h="662305">
                  <a:moveTo>
                    <a:pt x="332932" y="14076"/>
                  </a:moveTo>
                  <a:lnTo>
                    <a:pt x="162304" y="14076"/>
                  </a:lnTo>
                  <a:lnTo>
                    <a:pt x="205312" y="14315"/>
                  </a:lnTo>
                  <a:lnTo>
                    <a:pt x="252682" y="17532"/>
                  </a:lnTo>
                  <a:lnTo>
                    <a:pt x="295401" y="22497"/>
                  </a:lnTo>
                  <a:lnTo>
                    <a:pt x="295202" y="22497"/>
                  </a:lnTo>
                  <a:lnTo>
                    <a:pt x="338540" y="29208"/>
                  </a:lnTo>
                  <a:lnTo>
                    <a:pt x="384289" y="37896"/>
                  </a:lnTo>
                  <a:lnTo>
                    <a:pt x="431644" y="48423"/>
                  </a:lnTo>
                  <a:lnTo>
                    <a:pt x="480398" y="60743"/>
                  </a:lnTo>
                  <a:lnTo>
                    <a:pt x="530346" y="74811"/>
                  </a:lnTo>
                  <a:lnTo>
                    <a:pt x="581282" y="90579"/>
                  </a:lnTo>
                  <a:lnTo>
                    <a:pt x="632999" y="108002"/>
                  </a:lnTo>
                  <a:lnTo>
                    <a:pt x="685294" y="127034"/>
                  </a:lnTo>
                  <a:lnTo>
                    <a:pt x="737959" y="147629"/>
                  </a:lnTo>
                  <a:lnTo>
                    <a:pt x="790122" y="169459"/>
                  </a:lnTo>
                  <a:lnTo>
                    <a:pt x="840931" y="192153"/>
                  </a:lnTo>
                  <a:lnTo>
                    <a:pt x="890204" y="215602"/>
                  </a:lnTo>
                  <a:lnTo>
                    <a:pt x="937761" y="239695"/>
                  </a:lnTo>
                  <a:lnTo>
                    <a:pt x="983424" y="264323"/>
                  </a:lnTo>
                  <a:lnTo>
                    <a:pt x="1027012" y="289375"/>
                  </a:lnTo>
                  <a:lnTo>
                    <a:pt x="1068346" y="314740"/>
                  </a:lnTo>
                  <a:lnTo>
                    <a:pt x="1107244" y="340310"/>
                  </a:lnTo>
                  <a:lnTo>
                    <a:pt x="1143529" y="365974"/>
                  </a:lnTo>
                  <a:lnTo>
                    <a:pt x="1177019" y="391621"/>
                  </a:lnTo>
                  <a:lnTo>
                    <a:pt x="1213266" y="422243"/>
                  </a:lnTo>
                  <a:lnTo>
                    <a:pt x="1244309" y="451973"/>
                  </a:lnTo>
                  <a:lnTo>
                    <a:pt x="1269918" y="480567"/>
                  </a:lnTo>
                  <a:lnTo>
                    <a:pt x="1303463" y="532397"/>
                  </a:lnTo>
                  <a:lnTo>
                    <a:pt x="1313174" y="574732"/>
                  </a:lnTo>
                  <a:lnTo>
                    <a:pt x="1309426" y="592223"/>
                  </a:lnTo>
                  <a:lnTo>
                    <a:pt x="1299924" y="607389"/>
                  </a:lnTo>
                  <a:lnTo>
                    <a:pt x="1284586" y="620370"/>
                  </a:lnTo>
                  <a:lnTo>
                    <a:pt x="1263441" y="631032"/>
                  </a:lnTo>
                  <a:lnTo>
                    <a:pt x="1236288" y="639316"/>
                  </a:lnTo>
                  <a:lnTo>
                    <a:pt x="1236105" y="639316"/>
                  </a:lnTo>
                  <a:lnTo>
                    <a:pt x="1203243" y="644919"/>
                  </a:lnTo>
                  <a:lnTo>
                    <a:pt x="1164932" y="647644"/>
                  </a:lnTo>
                  <a:lnTo>
                    <a:pt x="1256978" y="647644"/>
                  </a:lnTo>
                  <a:lnTo>
                    <a:pt x="1293488" y="631388"/>
                  </a:lnTo>
                  <a:lnTo>
                    <a:pt x="1322506" y="597517"/>
                  </a:lnTo>
                  <a:lnTo>
                    <a:pt x="1327229" y="576403"/>
                  </a:lnTo>
                  <a:lnTo>
                    <a:pt x="1325424" y="554752"/>
                  </a:lnTo>
                  <a:lnTo>
                    <a:pt x="1325338" y="553720"/>
                  </a:lnTo>
                  <a:lnTo>
                    <a:pt x="1325280" y="553031"/>
                  </a:lnTo>
                  <a:lnTo>
                    <a:pt x="1301731" y="500157"/>
                  </a:lnTo>
                  <a:lnTo>
                    <a:pt x="1254713" y="442441"/>
                  </a:lnTo>
                  <a:lnTo>
                    <a:pt x="1222892" y="411931"/>
                  </a:lnTo>
                  <a:lnTo>
                    <a:pt x="1185837" y="380616"/>
                  </a:lnTo>
                  <a:lnTo>
                    <a:pt x="1152002" y="354701"/>
                  </a:lnTo>
                  <a:lnTo>
                    <a:pt x="1115371" y="328785"/>
                  </a:lnTo>
                  <a:lnTo>
                    <a:pt x="1076124" y="302978"/>
                  </a:lnTo>
                  <a:lnTo>
                    <a:pt x="1034441" y="277388"/>
                  </a:lnTo>
                  <a:lnTo>
                    <a:pt x="990501" y="252126"/>
                  </a:lnTo>
                  <a:lnTo>
                    <a:pt x="944485" y="227301"/>
                  </a:lnTo>
                  <a:lnTo>
                    <a:pt x="896573" y="203023"/>
                  </a:lnTo>
                  <a:lnTo>
                    <a:pt x="846945" y="179401"/>
                  </a:lnTo>
                  <a:lnTo>
                    <a:pt x="795780" y="156545"/>
                  </a:lnTo>
                  <a:lnTo>
                    <a:pt x="743259" y="134565"/>
                  </a:lnTo>
                  <a:lnTo>
                    <a:pt x="690233" y="113829"/>
                  </a:lnTo>
                  <a:lnTo>
                    <a:pt x="637570" y="94665"/>
                  </a:lnTo>
                  <a:lnTo>
                    <a:pt x="585477" y="77119"/>
                  </a:lnTo>
                  <a:lnTo>
                    <a:pt x="534158" y="61237"/>
                  </a:lnTo>
                  <a:lnTo>
                    <a:pt x="483819" y="47067"/>
                  </a:lnTo>
                  <a:lnTo>
                    <a:pt x="434666" y="34653"/>
                  </a:lnTo>
                  <a:lnTo>
                    <a:pt x="386905" y="24043"/>
                  </a:lnTo>
                  <a:lnTo>
                    <a:pt x="340740" y="15284"/>
                  </a:lnTo>
                  <a:lnTo>
                    <a:pt x="332932" y="14076"/>
                  </a:lnTo>
                  <a:close/>
                </a:path>
              </a:pathLst>
            </a:custGeom>
            <a:solidFill>
              <a:srgbClr val="012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4800" y="2744029"/>
              <a:ext cx="98792" cy="986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05357" y="1964835"/>
              <a:ext cx="584200" cy="407034"/>
            </a:xfrm>
            <a:custGeom>
              <a:avLst/>
              <a:gdLst/>
              <a:ahLst/>
              <a:cxnLst/>
              <a:rect l="l" t="t" r="r" b="b"/>
              <a:pathLst>
                <a:path w="584200" h="407035">
                  <a:moveTo>
                    <a:pt x="14109" y="279"/>
                  </a:moveTo>
                  <a:lnTo>
                    <a:pt x="0" y="279"/>
                  </a:lnTo>
                  <a:lnTo>
                    <a:pt x="0" y="215226"/>
                  </a:lnTo>
                  <a:lnTo>
                    <a:pt x="14109" y="215226"/>
                  </a:lnTo>
                  <a:lnTo>
                    <a:pt x="14109" y="279"/>
                  </a:lnTo>
                  <a:close/>
                </a:path>
                <a:path w="584200" h="407035">
                  <a:moveTo>
                    <a:pt x="583984" y="0"/>
                  </a:moveTo>
                  <a:lnTo>
                    <a:pt x="569874" y="0"/>
                  </a:lnTo>
                  <a:lnTo>
                    <a:pt x="569874" y="406539"/>
                  </a:lnTo>
                  <a:lnTo>
                    <a:pt x="583984" y="406539"/>
                  </a:lnTo>
                  <a:lnTo>
                    <a:pt x="583984" y="0"/>
                  </a:lnTo>
                  <a:close/>
                </a:path>
              </a:pathLst>
            </a:custGeom>
            <a:solidFill>
              <a:srgbClr val="012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6523" y="2162438"/>
              <a:ext cx="70566" cy="7047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15669" y="1965115"/>
              <a:ext cx="1101725" cy="1090930"/>
            </a:xfrm>
            <a:custGeom>
              <a:avLst/>
              <a:gdLst/>
              <a:ahLst/>
              <a:cxnLst/>
              <a:rect l="l" t="t" r="r" b="b"/>
              <a:pathLst>
                <a:path w="1101725" h="1090930">
                  <a:moveTo>
                    <a:pt x="203796" y="595972"/>
                  </a:moveTo>
                  <a:lnTo>
                    <a:pt x="189687" y="595972"/>
                  </a:lnTo>
                  <a:lnTo>
                    <a:pt x="189687" y="873912"/>
                  </a:lnTo>
                  <a:lnTo>
                    <a:pt x="0" y="873912"/>
                  </a:lnTo>
                  <a:lnTo>
                    <a:pt x="0" y="887996"/>
                  </a:lnTo>
                  <a:lnTo>
                    <a:pt x="189687" y="887996"/>
                  </a:lnTo>
                  <a:lnTo>
                    <a:pt x="189687" y="1090599"/>
                  </a:lnTo>
                  <a:lnTo>
                    <a:pt x="203796" y="1090599"/>
                  </a:lnTo>
                  <a:lnTo>
                    <a:pt x="203796" y="595972"/>
                  </a:lnTo>
                  <a:close/>
                </a:path>
                <a:path w="1101725" h="1090930">
                  <a:moveTo>
                    <a:pt x="339483" y="670509"/>
                  </a:moveTo>
                  <a:lnTo>
                    <a:pt x="325374" y="670509"/>
                  </a:lnTo>
                  <a:lnTo>
                    <a:pt x="325374" y="1090599"/>
                  </a:lnTo>
                  <a:lnTo>
                    <a:pt x="339483" y="1090599"/>
                  </a:lnTo>
                  <a:lnTo>
                    <a:pt x="339483" y="670509"/>
                  </a:lnTo>
                  <a:close/>
                </a:path>
                <a:path w="1101725" h="1090930">
                  <a:moveTo>
                    <a:pt x="682332" y="542658"/>
                  </a:moveTo>
                  <a:lnTo>
                    <a:pt x="665721" y="528167"/>
                  </a:lnTo>
                  <a:lnTo>
                    <a:pt x="665124" y="524408"/>
                  </a:lnTo>
                  <a:lnTo>
                    <a:pt x="676440" y="505498"/>
                  </a:lnTo>
                  <a:lnTo>
                    <a:pt x="674903" y="500748"/>
                  </a:lnTo>
                  <a:lnTo>
                    <a:pt x="654608" y="492099"/>
                  </a:lnTo>
                  <a:lnTo>
                    <a:pt x="652881" y="488708"/>
                  </a:lnTo>
                  <a:lnTo>
                    <a:pt x="657796" y="467220"/>
                  </a:lnTo>
                  <a:lnTo>
                    <a:pt x="654850" y="463181"/>
                  </a:lnTo>
                  <a:lnTo>
                    <a:pt x="632879" y="461213"/>
                  </a:lnTo>
                  <a:lnTo>
                    <a:pt x="630186" y="458520"/>
                  </a:lnTo>
                  <a:lnTo>
                    <a:pt x="628396" y="438543"/>
                  </a:lnTo>
                  <a:lnTo>
                    <a:pt x="628243" y="436816"/>
                  </a:lnTo>
                  <a:lnTo>
                    <a:pt x="628218" y="436575"/>
                  </a:lnTo>
                  <a:lnTo>
                    <a:pt x="624166" y="433641"/>
                  </a:lnTo>
                  <a:lnTo>
                    <a:pt x="602665" y="438543"/>
                  </a:lnTo>
                  <a:lnTo>
                    <a:pt x="599262" y="436816"/>
                  </a:lnTo>
                  <a:lnTo>
                    <a:pt x="594766" y="426313"/>
                  </a:lnTo>
                  <a:lnTo>
                    <a:pt x="590600" y="416560"/>
                  </a:lnTo>
                  <a:lnTo>
                    <a:pt x="585838" y="415010"/>
                  </a:lnTo>
                  <a:lnTo>
                    <a:pt x="566902" y="426313"/>
                  </a:lnTo>
                  <a:lnTo>
                    <a:pt x="563143" y="425716"/>
                  </a:lnTo>
                  <a:lnTo>
                    <a:pt x="548627" y="409130"/>
                  </a:lnTo>
                  <a:lnTo>
                    <a:pt x="543623" y="409130"/>
                  </a:lnTo>
                  <a:lnTo>
                    <a:pt x="529120" y="425716"/>
                  </a:lnTo>
                  <a:lnTo>
                    <a:pt x="525348" y="426313"/>
                  </a:lnTo>
                  <a:lnTo>
                    <a:pt x="506412" y="415010"/>
                  </a:lnTo>
                  <a:lnTo>
                    <a:pt x="501650" y="416560"/>
                  </a:lnTo>
                  <a:lnTo>
                    <a:pt x="493090" y="436575"/>
                  </a:lnTo>
                  <a:lnTo>
                    <a:pt x="492988" y="436816"/>
                  </a:lnTo>
                  <a:lnTo>
                    <a:pt x="489597" y="438543"/>
                  </a:lnTo>
                  <a:lnTo>
                    <a:pt x="468096" y="433641"/>
                  </a:lnTo>
                  <a:lnTo>
                    <a:pt x="464045" y="436575"/>
                  </a:lnTo>
                  <a:lnTo>
                    <a:pt x="462076" y="458520"/>
                  </a:lnTo>
                  <a:lnTo>
                    <a:pt x="459371" y="461213"/>
                  </a:lnTo>
                  <a:lnTo>
                    <a:pt x="437400" y="463181"/>
                  </a:lnTo>
                  <a:lnTo>
                    <a:pt x="434467" y="467220"/>
                  </a:lnTo>
                  <a:lnTo>
                    <a:pt x="439381" y="488708"/>
                  </a:lnTo>
                  <a:lnTo>
                    <a:pt x="437642" y="492099"/>
                  </a:lnTo>
                  <a:lnTo>
                    <a:pt x="417360" y="500748"/>
                  </a:lnTo>
                  <a:lnTo>
                    <a:pt x="415810" y="505498"/>
                  </a:lnTo>
                  <a:lnTo>
                    <a:pt x="427126" y="524408"/>
                  </a:lnTo>
                  <a:lnTo>
                    <a:pt x="426542" y="528167"/>
                  </a:lnTo>
                  <a:lnTo>
                    <a:pt x="409917" y="542658"/>
                  </a:lnTo>
                  <a:lnTo>
                    <a:pt x="409917" y="547662"/>
                  </a:lnTo>
                  <a:lnTo>
                    <a:pt x="426542" y="562152"/>
                  </a:lnTo>
                  <a:lnTo>
                    <a:pt x="427126" y="565912"/>
                  </a:lnTo>
                  <a:lnTo>
                    <a:pt x="415810" y="584822"/>
                  </a:lnTo>
                  <a:lnTo>
                    <a:pt x="417360" y="589572"/>
                  </a:lnTo>
                  <a:lnTo>
                    <a:pt x="437642" y="598233"/>
                  </a:lnTo>
                  <a:lnTo>
                    <a:pt x="439381" y="601624"/>
                  </a:lnTo>
                  <a:lnTo>
                    <a:pt x="434467" y="623100"/>
                  </a:lnTo>
                  <a:lnTo>
                    <a:pt x="437400" y="627138"/>
                  </a:lnTo>
                  <a:lnTo>
                    <a:pt x="459371" y="629107"/>
                  </a:lnTo>
                  <a:lnTo>
                    <a:pt x="462076" y="631799"/>
                  </a:lnTo>
                  <a:lnTo>
                    <a:pt x="464019" y="653503"/>
                  </a:lnTo>
                  <a:lnTo>
                    <a:pt x="464045" y="653745"/>
                  </a:lnTo>
                  <a:lnTo>
                    <a:pt x="468096" y="656691"/>
                  </a:lnTo>
                  <a:lnTo>
                    <a:pt x="489597" y="651776"/>
                  </a:lnTo>
                  <a:lnTo>
                    <a:pt x="492988" y="653503"/>
                  </a:lnTo>
                  <a:lnTo>
                    <a:pt x="501650" y="673773"/>
                  </a:lnTo>
                  <a:lnTo>
                    <a:pt x="506412" y="675309"/>
                  </a:lnTo>
                  <a:lnTo>
                    <a:pt x="525348" y="664006"/>
                  </a:lnTo>
                  <a:lnTo>
                    <a:pt x="529120" y="664603"/>
                  </a:lnTo>
                  <a:lnTo>
                    <a:pt x="543623" y="681189"/>
                  </a:lnTo>
                  <a:lnTo>
                    <a:pt x="548627" y="681189"/>
                  </a:lnTo>
                  <a:lnTo>
                    <a:pt x="563143" y="664603"/>
                  </a:lnTo>
                  <a:lnTo>
                    <a:pt x="566902" y="664006"/>
                  </a:lnTo>
                  <a:lnTo>
                    <a:pt x="585838" y="675309"/>
                  </a:lnTo>
                  <a:lnTo>
                    <a:pt x="590600" y="673773"/>
                  </a:lnTo>
                  <a:lnTo>
                    <a:pt x="594766" y="664006"/>
                  </a:lnTo>
                  <a:lnTo>
                    <a:pt x="599160" y="653745"/>
                  </a:lnTo>
                  <a:lnTo>
                    <a:pt x="599262" y="653503"/>
                  </a:lnTo>
                  <a:lnTo>
                    <a:pt x="602665" y="651776"/>
                  </a:lnTo>
                  <a:lnTo>
                    <a:pt x="624166" y="656691"/>
                  </a:lnTo>
                  <a:lnTo>
                    <a:pt x="628218" y="653745"/>
                  </a:lnTo>
                  <a:lnTo>
                    <a:pt x="628396" y="651776"/>
                  </a:lnTo>
                  <a:lnTo>
                    <a:pt x="630186" y="631799"/>
                  </a:lnTo>
                  <a:lnTo>
                    <a:pt x="632879" y="629107"/>
                  </a:lnTo>
                  <a:lnTo>
                    <a:pt x="654850" y="627138"/>
                  </a:lnTo>
                  <a:lnTo>
                    <a:pt x="657796" y="623100"/>
                  </a:lnTo>
                  <a:lnTo>
                    <a:pt x="652881" y="601624"/>
                  </a:lnTo>
                  <a:lnTo>
                    <a:pt x="654608" y="598233"/>
                  </a:lnTo>
                  <a:lnTo>
                    <a:pt x="674903" y="589572"/>
                  </a:lnTo>
                  <a:lnTo>
                    <a:pt x="676440" y="584822"/>
                  </a:lnTo>
                  <a:lnTo>
                    <a:pt x="665124" y="565912"/>
                  </a:lnTo>
                  <a:lnTo>
                    <a:pt x="665721" y="562152"/>
                  </a:lnTo>
                  <a:lnTo>
                    <a:pt x="682332" y="547662"/>
                  </a:lnTo>
                  <a:lnTo>
                    <a:pt x="682332" y="542658"/>
                  </a:lnTo>
                  <a:close/>
                </a:path>
                <a:path w="1101725" h="1090930">
                  <a:moveTo>
                    <a:pt x="916139" y="853452"/>
                  </a:moveTo>
                  <a:lnTo>
                    <a:pt x="902030" y="853452"/>
                  </a:lnTo>
                  <a:lnTo>
                    <a:pt x="902030" y="1090599"/>
                  </a:lnTo>
                  <a:lnTo>
                    <a:pt x="916139" y="1090599"/>
                  </a:lnTo>
                  <a:lnTo>
                    <a:pt x="916139" y="853452"/>
                  </a:lnTo>
                  <a:close/>
                </a:path>
                <a:path w="1101725" h="1090930">
                  <a:moveTo>
                    <a:pt x="1101407" y="190284"/>
                  </a:moveTo>
                  <a:lnTo>
                    <a:pt x="917930" y="190284"/>
                  </a:lnTo>
                  <a:lnTo>
                    <a:pt x="917930" y="0"/>
                  </a:lnTo>
                  <a:lnTo>
                    <a:pt x="903820" y="0"/>
                  </a:lnTo>
                  <a:lnTo>
                    <a:pt x="903820" y="486283"/>
                  </a:lnTo>
                  <a:lnTo>
                    <a:pt x="917930" y="486283"/>
                  </a:lnTo>
                  <a:lnTo>
                    <a:pt x="917930" y="204381"/>
                  </a:lnTo>
                  <a:lnTo>
                    <a:pt x="1101407" y="204381"/>
                  </a:lnTo>
                  <a:lnTo>
                    <a:pt x="1101407" y="190284"/>
                  </a:lnTo>
                  <a:close/>
                </a:path>
              </a:pathLst>
            </a:custGeom>
            <a:solidFill>
              <a:srgbClr val="012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9594" y="2881305"/>
              <a:ext cx="134076" cy="13390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4772" y="1993293"/>
              <a:ext cx="134076" cy="13390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90839" y="2789685"/>
              <a:ext cx="70566" cy="704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7511" y="2899992"/>
              <a:ext cx="3284412" cy="1447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2043" y="1972907"/>
              <a:ext cx="3010200" cy="8575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8889" y="1958055"/>
              <a:ext cx="1108075" cy="1099820"/>
            </a:xfrm>
            <a:custGeom>
              <a:avLst/>
              <a:gdLst/>
              <a:ahLst/>
              <a:cxnLst/>
              <a:rect l="l" t="t" r="r" b="b"/>
              <a:pathLst>
                <a:path w="1108075" h="1099820">
                  <a:moveTo>
                    <a:pt x="0" y="460027"/>
                  </a:moveTo>
                  <a:lnTo>
                    <a:pt x="0" y="1099442"/>
                  </a:lnTo>
                  <a:lnTo>
                    <a:pt x="1107891" y="1099442"/>
                  </a:lnTo>
                  <a:lnTo>
                    <a:pt x="1107891" y="1085342"/>
                  </a:lnTo>
                  <a:lnTo>
                    <a:pt x="14113" y="1085342"/>
                  </a:lnTo>
                  <a:lnTo>
                    <a:pt x="14113" y="473293"/>
                  </a:lnTo>
                  <a:lnTo>
                    <a:pt x="0" y="460027"/>
                  </a:lnTo>
                  <a:close/>
                </a:path>
                <a:path w="1108075" h="1099820">
                  <a:moveTo>
                    <a:pt x="1107891" y="866544"/>
                  </a:moveTo>
                  <a:lnTo>
                    <a:pt x="1093773" y="869111"/>
                  </a:lnTo>
                  <a:lnTo>
                    <a:pt x="1093773" y="1085342"/>
                  </a:lnTo>
                  <a:lnTo>
                    <a:pt x="1107891" y="1085342"/>
                  </a:lnTo>
                  <a:lnTo>
                    <a:pt x="1107891" y="866544"/>
                  </a:lnTo>
                  <a:close/>
                </a:path>
                <a:path w="1108075" h="1099820">
                  <a:moveTo>
                    <a:pt x="1107891" y="14094"/>
                  </a:moveTo>
                  <a:lnTo>
                    <a:pt x="1093773" y="14094"/>
                  </a:lnTo>
                  <a:lnTo>
                    <a:pt x="1093773" y="620743"/>
                  </a:lnTo>
                  <a:lnTo>
                    <a:pt x="1107891" y="632019"/>
                  </a:lnTo>
                  <a:lnTo>
                    <a:pt x="1107891" y="14094"/>
                  </a:lnTo>
                  <a:close/>
                </a:path>
                <a:path w="1108075" h="1099820">
                  <a:moveTo>
                    <a:pt x="1107891" y="0"/>
                  </a:moveTo>
                  <a:lnTo>
                    <a:pt x="0" y="0"/>
                  </a:lnTo>
                  <a:lnTo>
                    <a:pt x="0" y="231545"/>
                  </a:lnTo>
                  <a:lnTo>
                    <a:pt x="4004" y="230072"/>
                  </a:lnTo>
                  <a:lnTo>
                    <a:pt x="8791" y="228907"/>
                  </a:lnTo>
                  <a:lnTo>
                    <a:pt x="14113" y="228593"/>
                  </a:lnTo>
                  <a:lnTo>
                    <a:pt x="14113" y="14094"/>
                  </a:lnTo>
                  <a:lnTo>
                    <a:pt x="1107891" y="14094"/>
                  </a:lnTo>
                  <a:lnTo>
                    <a:pt x="1107891" y="0"/>
                  </a:lnTo>
                  <a:close/>
                </a:path>
              </a:pathLst>
            </a:custGeom>
            <a:solidFill>
              <a:srgbClr val="012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8618544" y="4903628"/>
            <a:ext cx="962660" cy="428942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 marR="5080">
              <a:lnSpc>
                <a:spcPts val="3629"/>
              </a:lnSpc>
              <a:spcBef>
                <a:spcPts val="80"/>
              </a:spcBef>
            </a:pPr>
            <a:r>
              <a:rPr sz="2850" dirty="0">
                <a:solidFill>
                  <a:srgbClr val="F7444F"/>
                </a:solidFill>
                <a:latin typeface="Verdana"/>
                <a:cs typeface="Verdana"/>
              </a:rPr>
              <a:t>Менеджмент</a:t>
            </a:r>
            <a:r>
              <a:rPr sz="2850" spc="114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2850" spc="-50" dirty="0">
                <a:solidFill>
                  <a:srgbClr val="F7444F"/>
                </a:solidFill>
                <a:latin typeface="Verdana"/>
                <a:cs typeface="Verdana"/>
              </a:rPr>
              <a:t>и </a:t>
            </a:r>
            <a:r>
              <a:rPr sz="2850" spc="-10" dirty="0">
                <a:solidFill>
                  <a:srgbClr val="F7444F"/>
                </a:solidFill>
                <a:latin typeface="Verdana"/>
                <a:cs typeface="Verdana"/>
              </a:rPr>
              <a:t>предпринимательство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20"/>
              </a:spcBef>
            </a:pPr>
            <a:r>
              <a:rPr spc="-1250" dirty="0">
                <a:solidFill>
                  <a:srgbClr val="F7444F"/>
                </a:solidFill>
              </a:rPr>
              <a:t>01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8796967" y="9900222"/>
            <a:ext cx="612140" cy="622935"/>
            <a:chOff x="18796967" y="9900222"/>
            <a:chExt cx="612140" cy="622935"/>
          </a:xfrm>
        </p:grpSpPr>
        <p:sp>
          <p:nvSpPr>
            <p:cNvPr id="24" name="object 24"/>
            <p:cNvSpPr/>
            <p:nvPr/>
          </p:nvSpPr>
          <p:spPr>
            <a:xfrm>
              <a:off x="18817909" y="9919175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17909" y="9921163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38850" y="9942105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18156515" y="0"/>
            <a:ext cx="20955" cy="11245850"/>
          </a:xfrm>
          <a:custGeom>
            <a:avLst/>
            <a:gdLst/>
            <a:ahLst/>
            <a:cxnLst/>
            <a:rect l="l" t="t" r="r" b="b"/>
            <a:pathLst>
              <a:path w="20955" h="11245850">
                <a:moveTo>
                  <a:pt x="20941" y="0"/>
                </a:moveTo>
                <a:lnTo>
                  <a:pt x="0" y="0"/>
                </a:lnTo>
                <a:lnTo>
                  <a:pt x="0" y="11245730"/>
                </a:lnTo>
                <a:lnTo>
                  <a:pt x="20941" y="11245730"/>
                </a:lnTo>
                <a:lnTo>
                  <a:pt x="20941" y="0"/>
                </a:lnTo>
                <a:close/>
              </a:path>
            </a:pathLst>
          </a:custGeom>
          <a:solidFill>
            <a:srgbClr val="F74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942E40-77F8-E285-690C-8F2FFDFCE6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1587" y="-555750"/>
            <a:ext cx="5631621" cy="2503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2463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98464" y="2024306"/>
            <a:ext cx="12196886" cy="126470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32000"/>
              </a:lnSpc>
              <a:spcBef>
                <a:spcPts val="95"/>
              </a:spcBef>
            </a:pPr>
            <a:endParaRPr lang="ru-RU" sz="2400" b="1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ПРОЕКТ РЕАЛИЗУЕТСЯ С 2021 ГОДА ПО ИНИЦИАТИВЕ ГУБЕРНАТОРА КРАСНОДАРСКОГО КРАЯ И ЯВЛЯЕТСЯ САМОЙ ЭФФЕКТИВНОЙ КОМПЛЕКСНОЙ ПОДДЕРЖКОЙ ДЛЯ МОЛОДЫХ НАЧИНАЮЩИХ ПРЕДПРИНИМАТЕЛЕЙ В КРАСНОДАРСКОМ КРАЕ.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</a:pPr>
            <a:endParaRPr lang="ru-RU" sz="2400" b="1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</a:pPr>
            <a:r>
              <a:rPr lang="ru-RU" sz="4000" b="1" spc="-110" dirty="0">
                <a:solidFill>
                  <a:srgbClr val="FF0000"/>
                </a:solidFill>
                <a:latin typeface="Verdana"/>
                <a:cs typeface="Verdana"/>
              </a:rPr>
              <a:t>ЗА 5 ЛЕТ РЕАЛИЗАЦИИ: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endParaRPr lang="ru-RU" sz="2450" b="1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- 12 315 УЧАСТНИКОВ ЗА 5 ЛЕТ РЕАЛИЗАЦИИ ПРОЕКТА.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- 1 012 ПРОРАБОТАННЫХ И ЗАЩИЩЁННЫХ БИЗНЕС-ПРОЕКТОВ.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- 1 018 УЧАСТНИКОВ, ПРОШЕДШИХ ПРОГРАММУ ИНДИВИДУАЛЬНОГО НАСТАВНИЧЕСТВА.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- 2 000 СМСП И 3 500 САМОЗАНЯТЫХ СОЗДАНО В РЕГИОНЕ.</a:t>
            </a:r>
          </a:p>
          <a:p>
            <a:pPr marL="12700" marR="5080" algn="l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- 256 МЛН. РУБ.ОБЩАЯ СУММА ФИНАНСОВОЙ ПОДДЕРЖКИ УЧАСТНИКОВ ПРОЕКТА.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7689" y="948370"/>
            <a:ext cx="12392467" cy="10759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800" b="1" spc="53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ПРОЕКТ С ИСТОРИЕЙ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6000" marR="1025525"/>
            <a:endParaRPr lang="ru-RU" sz="2000" b="1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495" dirty="0">
                <a:solidFill>
                  <a:srgbClr val="F7444F"/>
                </a:solidFill>
              </a:rPr>
              <a:t>02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702729" y="9858338"/>
            <a:ext cx="612140" cy="622935"/>
            <a:chOff x="18702729" y="9858338"/>
            <a:chExt cx="612140" cy="622935"/>
          </a:xfrm>
        </p:grpSpPr>
        <p:sp>
          <p:nvSpPr>
            <p:cNvPr id="7" name="object 7"/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201455" y="2139679"/>
            <a:ext cx="2992120" cy="131953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950" dirty="0">
                <a:solidFill>
                  <a:srgbClr val="F7444F"/>
                </a:solidFill>
                <a:latin typeface="Verdana"/>
                <a:cs typeface="Verdana"/>
              </a:rPr>
              <a:t>Массовый</a:t>
            </a:r>
            <a:r>
              <a:rPr sz="2950" spc="-120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2950" spc="-20" dirty="0">
                <a:solidFill>
                  <a:srgbClr val="F7444F"/>
                </a:solidFill>
                <a:latin typeface="Verdana"/>
                <a:cs typeface="Verdana"/>
              </a:rPr>
              <a:t>вход</a:t>
            </a:r>
            <a:endParaRPr sz="2950" dirty="0">
              <a:latin typeface="Verdana"/>
              <a:cs typeface="Verdana"/>
            </a:endParaRPr>
          </a:p>
          <a:p>
            <a:pPr marL="12700" marR="592455">
              <a:lnSpc>
                <a:spcPct val="112400"/>
              </a:lnSpc>
              <a:spcBef>
                <a:spcPts val="620"/>
              </a:spcBef>
            </a:pPr>
            <a:r>
              <a:rPr sz="1650" spc="-40" dirty="0">
                <a:solidFill>
                  <a:srgbClr val="F7444F"/>
                </a:solidFill>
                <a:latin typeface="Verdana"/>
                <a:cs typeface="Verdana"/>
              </a:rPr>
              <a:t>Сохранение</a:t>
            </a:r>
            <a:r>
              <a:rPr sz="1650" spc="-6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7444F"/>
                </a:solidFill>
                <a:latin typeface="Verdana"/>
                <a:cs typeface="Verdana"/>
              </a:rPr>
              <a:t>широкого </a:t>
            </a:r>
            <a:r>
              <a:rPr sz="1650" dirty="0">
                <a:solidFill>
                  <a:srgbClr val="F7444F"/>
                </a:solidFill>
                <a:latin typeface="Verdana"/>
                <a:cs typeface="Verdana"/>
              </a:rPr>
              <a:t>охвата</a:t>
            </a:r>
            <a:r>
              <a:rPr sz="1650" spc="1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7444F"/>
                </a:solidFill>
                <a:latin typeface="Verdana"/>
                <a:cs typeface="Verdana"/>
              </a:rPr>
              <a:t>аудитории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55608" y="1716696"/>
            <a:ext cx="389255" cy="398780"/>
            <a:chOff x="15255608" y="1716696"/>
            <a:chExt cx="389255" cy="398780"/>
          </a:xfrm>
        </p:grpSpPr>
        <p:sp>
          <p:nvSpPr>
            <p:cNvPr id="12" name="object 12"/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201455" y="4685058"/>
            <a:ext cx="2824480" cy="166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035">
              <a:lnSpc>
                <a:spcPct val="114100"/>
              </a:lnSpc>
              <a:spcBef>
                <a:spcPts val="95"/>
              </a:spcBef>
            </a:pPr>
            <a:r>
              <a:rPr sz="2950" spc="-10" dirty="0">
                <a:solidFill>
                  <a:srgbClr val="F7444F"/>
                </a:solidFill>
                <a:latin typeface="Verdana"/>
                <a:cs typeface="Verdana"/>
              </a:rPr>
              <a:t>Управление категориями</a:t>
            </a:r>
            <a:endParaRPr sz="2950" dirty="0">
              <a:latin typeface="Verdana"/>
              <a:cs typeface="Verdana"/>
            </a:endParaRPr>
          </a:p>
          <a:p>
            <a:pPr marL="12700" marR="5080">
              <a:lnSpc>
                <a:spcPct val="112400"/>
              </a:lnSpc>
              <a:spcBef>
                <a:spcPts val="375"/>
              </a:spcBef>
            </a:pPr>
            <a:r>
              <a:rPr sz="1650" dirty="0">
                <a:solidFill>
                  <a:srgbClr val="F7444F"/>
                </a:solidFill>
                <a:latin typeface="Verdana"/>
                <a:cs typeface="Verdana"/>
              </a:rPr>
              <a:t>Работа</a:t>
            </a:r>
            <a:r>
              <a:rPr sz="1650" spc="-6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7444F"/>
                </a:solidFill>
                <a:latin typeface="Verdana"/>
                <a:cs typeface="Verdana"/>
              </a:rPr>
              <a:t>с</a:t>
            </a:r>
            <a:r>
              <a:rPr sz="1650" spc="-6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F7444F"/>
                </a:solidFill>
                <a:latin typeface="Verdana"/>
                <a:cs typeface="Verdana"/>
              </a:rPr>
              <a:t>разными</a:t>
            </a:r>
            <a:r>
              <a:rPr sz="1650" spc="-6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7444F"/>
                </a:solidFill>
                <a:latin typeface="Verdana"/>
                <a:cs typeface="Verdana"/>
              </a:rPr>
              <a:t>типами предпринимателей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255608" y="4125000"/>
            <a:ext cx="389255" cy="398780"/>
            <a:chOff x="15255608" y="4125000"/>
            <a:chExt cx="389255" cy="398780"/>
          </a:xfrm>
        </p:grpSpPr>
        <p:sp>
          <p:nvSpPr>
            <p:cNvPr id="17" name="object 17"/>
            <p:cNvSpPr/>
            <p:nvPr/>
          </p:nvSpPr>
          <p:spPr>
            <a:xfrm>
              <a:off x="15623733" y="414275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5608" y="4145941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80913" y="4166884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5201455" y="7616906"/>
            <a:ext cx="2796540" cy="1664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7230">
              <a:lnSpc>
                <a:spcPct val="114100"/>
              </a:lnSpc>
              <a:spcBef>
                <a:spcPts val="95"/>
              </a:spcBef>
            </a:pPr>
            <a:r>
              <a:rPr sz="2950" spc="-10" dirty="0">
                <a:solidFill>
                  <a:srgbClr val="F7444F"/>
                </a:solidFill>
                <a:latin typeface="Verdana"/>
                <a:cs typeface="Verdana"/>
              </a:rPr>
              <a:t>Гибкая адаптация</a:t>
            </a:r>
            <a:endParaRPr sz="2950">
              <a:latin typeface="Verdana"/>
              <a:cs typeface="Verdana"/>
            </a:endParaRPr>
          </a:p>
          <a:p>
            <a:pPr marL="12700" marR="5080">
              <a:lnSpc>
                <a:spcPct val="112400"/>
              </a:lnSpc>
              <a:spcBef>
                <a:spcPts val="375"/>
              </a:spcBef>
            </a:pPr>
            <a:r>
              <a:rPr sz="1650" dirty="0">
                <a:solidFill>
                  <a:srgbClr val="F7444F"/>
                </a:solidFill>
                <a:latin typeface="Verdana"/>
                <a:cs typeface="Verdana"/>
              </a:rPr>
              <a:t>Решения</a:t>
            </a:r>
            <a:r>
              <a:rPr sz="1650" spc="-145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F7444F"/>
                </a:solidFill>
                <a:latin typeface="Verdana"/>
                <a:cs typeface="Verdana"/>
              </a:rPr>
              <a:t>под</a:t>
            </a:r>
            <a:r>
              <a:rPr sz="1650" spc="-140" dirty="0">
                <a:solidFill>
                  <a:srgbClr val="F7444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7444F"/>
                </a:solidFill>
                <a:latin typeface="Verdana"/>
                <a:cs typeface="Verdana"/>
              </a:rPr>
              <a:t>приоритеты региона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255608" y="7056848"/>
            <a:ext cx="389255" cy="398780"/>
            <a:chOff x="15255608" y="7056848"/>
            <a:chExt cx="389255" cy="398780"/>
          </a:xfrm>
        </p:grpSpPr>
        <p:sp>
          <p:nvSpPr>
            <p:cNvPr id="22" name="object 22"/>
            <p:cNvSpPr/>
            <p:nvPr/>
          </p:nvSpPr>
          <p:spPr>
            <a:xfrm>
              <a:off x="15623733" y="70746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55608" y="7077790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80913" y="7098732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40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4487883" y="524633"/>
            <a:ext cx="45719" cy="10997441"/>
          </a:xfrm>
          <a:custGeom>
            <a:avLst/>
            <a:gdLst/>
            <a:ahLst/>
            <a:cxnLst/>
            <a:rect l="l" t="t" r="r" b="b"/>
            <a:pathLst>
              <a:path w="20955" h="11245850">
                <a:moveTo>
                  <a:pt x="20941" y="0"/>
                </a:moveTo>
                <a:lnTo>
                  <a:pt x="0" y="0"/>
                </a:lnTo>
                <a:lnTo>
                  <a:pt x="0" y="11245730"/>
                </a:lnTo>
                <a:lnTo>
                  <a:pt x="20941" y="11245730"/>
                </a:lnTo>
                <a:lnTo>
                  <a:pt x="20941" y="0"/>
                </a:lnTo>
                <a:close/>
              </a:path>
            </a:pathLst>
          </a:custGeom>
          <a:solidFill>
            <a:srgbClr val="F74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B5A77B4-1A92-DC43-1A20-17B4FB15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41D0AE-0C45-9B13-52B7-D5E5DF758A8E}"/>
              </a:ext>
            </a:extLst>
          </p:cNvPr>
          <p:cNvSpPr/>
          <p:nvPr/>
        </p:nvSpPr>
        <p:spPr>
          <a:xfrm>
            <a:off x="0" y="524634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298E1AD-E308-10F2-D809-8735FD11C6CE}"/>
              </a:ext>
            </a:extLst>
          </p:cNvPr>
          <p:cNvSpPr txBox="1"/>
          <p:nvPr/>
        </p:nvSpPr>
        <p:spPr>
          <a:xfrm>
            <a:off x="818146" y="4860496"/>
            <a:ext cx="12392467" cy="94531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lang="ru-RU" sz="4800" b="1" spc="-110" dirty="0">
                <a:solidFill>
                  <a:srgbClr val="FF0000"/>
                </a:solidFill>
                <a:latin typeface="Verdana"/>
                <a:cs typeface="Verdana"/>
              </a:rPr>
              <a:t>ЦЕЛЕВАЯ АУДИТОРИЯ ПРОЕКТА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МОЛОДЫЕ ЛЮДИ В ВОЗРАСТЕ ОТ 18 ДО 35 ЛЕТ ВКЛЮЧИТЕЛЬНО: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</a:pPr>
            <a:endParaRPr lang="ru-RU" sz="2450" b="1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ФИЗИЧЕСКИЕ ЛИЦА, ЖЕЛАЮЩИЕ ВЕСТИ ПРЕДПРИНИМАТЕЛЬСКУЮ ДЕЯТЕЛЬНОСТЬ НА ТЕРРИТОРИИ КРАСНОДАРСКОГО КРАЯ;</a:t>
            </a:r>
          </a:p>
          <a:p>
            <a:pPr marL="355600" marR="5080" indent="-342900">
              <a:lnSpc>
                <a:spcPct val="132000"/>
              </a:lnSpc>
              <a:spcBef>
                <a:spcPts val="95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2450" b="1" spc="-110" dirty="0">
                <a:solidFill>
                  <a:schemeClr val="bg1"/>
                </a:solidFill>
                <a:latin typeface="Verdana"/>
                <a:cs typeface="Verdana"/>
              </a:rPr>
              <a:t>ДЕЙСТВУЮЩИЕ СУБЪЕКТЫ МАЛОГО И СРЕДНЕГО ПРЕДПРИНИМАТЕЛЬСТВА, ЗАРЕГИСТРИРОВАННЫЕ НА ТЕРРИТОРИИ КРАСНОДАРСКОГО КРАЯ.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dirty="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28785B-37D0-4239-35F1-ADF475187E07}"/>
              </a:ext>
            </a:extLst>
          </p:cNvPr>
          <p:cNvSpPr txBox="1"/>
          <p:nvPr/>
        </p:nvSpPr>
        <p:spPr>
          <a:xfrm>
            <a:off x="957689" y="948370"/>
            <a:ext cx="12392467" cy="3488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800" b="1" spc="53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ЦЕЛЬ </a:t>
            </a:r>
            <a:r>
              <a:rPr lang="ru-RU" sz="4800" b="1" spc="-69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4800" b="1" spc="52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ПРОЕКТА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6000" marR="1025525"/>
            <a:endParaRPr lang="ru-RU" sz="2000" b="1" dirty="0">
              <a:latin typeface="Verdana"/>
              <a:cs typeface="Verdana"/>
            </a:endParaRPr>
          </a:p>
          <a:p>
            <a:pPr marL="43815" marR="5080">
              <a:lnSpc>
                <a:spcPct val="131800"/>
              </a:lnSpc>
              <a:spcBef>
                <a:spcPts val="1600"/>
              </a:spcBef>
            </a:pPr>
            <a:r>
              <a:rPr lang="ru-RU" sz="2800" b="1" spc="-110" dirty="0">
                <a:solidFill>
                  <a:srgbClr val="F7F8F3"/>
                </a:solidFill>
                <a:latin typeface="Verdana"/>
                <a:cs typeface="Verdana"/>
              </a:rPr>
              <a:t>ФОРМИРОВАНИЕ У НАЧИНАЮЩИХ И ДЕЙСТВУЮЩИХ ПРЕДПРИНИМАТЕЛЕЙ НЕОБХОДИМЫХ КОМПЕТЕНЦИЙ ПО ЗАПУСКУ, РАЗВИТИЮ ИЛИ МАСШТАБИРОВАНИЮ БИЗНЕС-ПРОЕКТОВ</a:t>
            </a:r>
            <a:endParaRPr lang="ru-RU" sz="2800" b="1" dirty="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5A5C251-67D5-1020-8573-3CAF996852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495" dirty="0">
                <a:solidFill>
                  <a:srgbClr val="F7444F"/>
                </a:solidFill>
              </a:rPr>
              <a:t>0</a:t>
            </a:r>
            <a:r>
              <a:rPr lang="ru-RU" spc="-495" dirty="0">
                <a:solidFill>
                  <a:srgbClr val="F7444F"/>
                </a:solidFill>
              </a:rPr>
              <a:t>3</a:t>
            </a:r>
            <a:endParaRPr spc="-495" dirty="0">
              <a:solidFill>
                <a:srgbClr val="F7444F"/>
              </a:solidFill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372F32F1-F25D-CF74-042E-886A75196078}"/>
              </a:ext>
            </a:extLst>
          </p:cNvPr>
          <p:cNvGrpSpPr/>
          <p:nvPr/>
        </p:nvGrpSpPr>
        <p:grpSpPr>
          <a:xfrm>
            <a:off x="18702729" y="9858338"/>
            <a:ext cx="612140" cy="622935"/>
            <a:chOff x="18702729" y="9858338"/>
            <a:chExt cx="612140" cy="62293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8B929B5-A72B-25F3-7BBB-83F309C07705}"/>
                </a:ext>
              </a:extLst>
            </p:cNvPr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D6F3F87-B8E4-804E-7E97-B8FBF0F7893B}"/>
                </a:ext>
              </a:extLst>
            </p:cNvPr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F766DEA-F9D4-7FD4-51D8-E8236A3B7BCA}"/>
                </a:ext>
              </a:extLst>
            </p:cNvPr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63D9978-D728-054D-CC84-2419EB5FCD8D}"/>
              </a:ext>
            </a:extLst>
          </p:cNvPr>
          <p:cNvSpPr txBox="1"/>
          <p:nvPr/>
        </p:nvSpPr>
        <p:spPr>
          <a:xfrm>
            <a:off x="15201455" y="2139679"/>
            <a:ext cx="2992120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Бизнес-компетенции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CB88995-F18E-348A-EA98-90296331AC7E}"/>
              </a:ext>
            </a:extLst>
          </p:cNvPr>
          <p:cNvGrpSpPr/>
          <p:nvPr/>
        </p:nvGrpSpPr>
        <p:grpSpPr>
          <a:xfrm>
            <a:off x="15255608" y="1716696"/>
            <a:ext cx="389255" cy="398780"/>
            <a:chOff x="15255608" y="1716696"/>
            <a:chExt cx="389255" cy="398780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7E10F531-CC7B-6911-189A-0FC2779049CB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56CAE15-C72E-69EE-0BA7-109A33EE7DC7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7AE3C3F-DC09-CB22-9E65-158E3B50F7C2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>
            <a:extLst>
              <a:ext uri="{FF2B5EF4-FFF2-40B4-BE49-F238E27FC236}">
                <a16:creationId xmlns:a16="http://schemas.microsoft.com/office/drawing/2014/main" id="{9B9BEF1E-D3BE-12B0-BF21-A77ACDA7F34F}"/>
              </a:ext>
            </a:extLst>
          </p:cNvPr>
          <p:cNvSpPr txBox="1"/>
          <p:nvPr/>
        </p:nvSpPr>
        <p:spPr>
          <a:xfrm>
            <a:off x="15201454" y="4685058"/>
            <a:ext cx="3842195" cy="996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035">
              <a:lnSpc>
                <a:spcPct val="114100"/>
              </a:lnSpc>
              <a:spcBef>
                <a:spcPts val="95"/>
              </a:spcBef>
            </a:pPr>
            <a:r>
              <a:rPr lang="ru-RU" sz="2950" spc="-10" dirty="0">
                <a:solidFill>
                  <a:srgbClr val="F7444F"/>
                </a:solidFill>
                <a:latin typeface="Verdana"/>
                <a:cs typeface="Verdana"/>
              </a:rPr>
              <a:t>Запуск или развитие бизнеса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6" name="object 16">
            <a:extLst>
              <a:ext uri="{FF2B5EF4-FFF2-40B4-BE49-F238E27FC236}">
                <a16:creationId xmlns:a16="http://schemas.microsoft.com/office/drawing/2014/main" id="{0683F512-EB35-9953-408E-43DFCEF0D4FB}"/>
              </a:ext>
            </a:extLst>
          </p:cNvPr>
          <p:cNvGrpSpPr/>
          <p:nvPr/>
        </p:nvGrpSpPr>
        <p:grpSpPr>
          <a:xfrm>
            <a:off x="15255608" y="4125000"/>
            <a:ext cx="389255" cy="398780"/>
            <a:chOff x="15255608" y="4125000"/>
            <a:chExt cx="389255" cy="398780"/>
          </a:xfrm>
        </p:grpSpPr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887C402-3F6E-98FD-7606-D8E72880AF6D}"/>
                </a:ext>
              </a:extLst>
            </p:cNvPr>
            <p:cNvSpPr/>
            <p:nvPr/>
          </p:nvSpPr>
          <p:spPr>
            <a:xfrm>
              <a:off x="15623733" y="4142752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07B24C75-15CC-871A-DA5B-681DE7324E0D}"/>
                </a:ext>
              </a:extLst>
            </p:cNvPr>
            <p:cNvSpPr/>
            <p:nvPr/>
          </p:nvSpPr>
          <p:spPr>
            <a:xfrm>
              <a:off x="15255608" y="4145941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9779C62F-9C5D-C93F-0D4A-25F5A84599A0}"/>
                </a:ext>
              </a:extLst>
            </p:cNvPr>
            <p:cNvSpPr/>
            <p:nvPr/>
          </p:nvSpPr>
          <p:spPr>
            <a:xfrm>
              <a:off x="15280913" y="4166884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>
            <a:extLst>
              <a:ext uri="{FF2B5EF4-FFF2-40B4-BE49-F238E27FC236}">
                <a16:creationId xmlns:a16="http://schemas.microsoft.com/office/drawing/2014/main" id="{3323BE30-B9A0-0A2F-2A8B-3E96D3680154}"/>
              </a:ext>
            </a:extLst>
          </p:cNvPr>
          <p:cNvSpPr txBox="1"/>
          <p:nvPr/>
        </p:nvSpPr>
        <p:spPr>
          <a:xfrm>
            <a:off x="15199551" y="7458357"/>
            <a:ext cx="4223195" cy="9962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035">
              <a:lnSpc>
                <a:spcPct val="114100"/>
              </a:lnSpc>
              <a:spcBef>
                <a:spcPts val="95"/>
              </a:spcBef>
            </a:pPr>
            <a:r>
              <a:rPr lang="ru-RU" sz="2950" spc="-10" dirty="0">
                <a:solidFill>
                  <a:srgbClr val="F7444F"/>
                </a:solidFill>
                <a:latin typeface="Verdana"/>
                <a:cs typeface="Verdana"/>
              </a:rPr>
              <a:t>Привлечение финансирования</a:t>
            </a:r>
            <a:endParaRPr lang="ru-RU" sz="1650" dirty="0">
              <a:latin typeface="Verdana"/>
              <a:cs typeface="Verdana"/>
            </a:endParaRPr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382C1D46-E803-F813-4CFE-C42E5DB70C3B}"/>
              </a:ext>
            </a:extLst>
          </p:cNvPr>
          <p:cNvGrpSpPr/>
          <p:nvPr/>
        </p:nvGrpSpPr>
        <p:grpSpPr>
          <a:xfrm>
            <a:off x="15255608" y="6756419"/>
            <a:ext cx="389255" cy="398780"/>
            <a:chOff x="15255608" y="7056848"/>
            <a:chExt cx="389255" cy="398780"/>
          </a:xfrm>
        </p:grpSpPr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59FF01C-D5F5-DC7B-A326-27DED05197CE}"/>
                </a:ext>
              </a:extLst>
            </p:cNvPr>
            <p:cNvSpPr/>
            <p:nvPr/>
          </p:nvSpPr>
          <p:spPr>
            <a:xfrm>
              <a:off x="15623733" y="7074600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61ABCE4C-070F-E250-4FB4-911EBE694E64}"/>
                </a:ext>
              </a:extLst>
            </p:cNvPr>
            <p:cNvSpPr/>
            <p:nvPr/>
          </p:nvSpPr>
          <p:spPr>
            <a:xfrm>
              <a:off x="15255608" y="7077790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9D413517-7001-FEE9-FB53-4C6B75936388}"/>
                </a:ext>
              </a:extLst>
            </p:cNvPr>
            <p:cNvSpPr/>
            <p:nvPr/>
          </p:nvSpPr>
          <p:spPr>
            <a:xfrm>
              <a:off x="15280913" y="7098732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40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>
            <a:extLst>
              <a:ext uri="{FF2B5EF4-FFF2-40B4-BE49-F238E27FC236}">
                <a16:creationId xmlns:a16="http://schemas.microsoft.com/office/drawing/2014/main" id="{5E8D14A1-8DFE-4850-83D2-86C2D80A62BA}"/>
              </a:ext>
            </a:extLst>
          </p:cNvPr>
          <p:cNvSpPr/>
          <p:nvPr/>
        </p:nvSpPr>
        <p:spPr>
          <a:xfrm>
            <a:off x="14512647" y="0"/>
            <a:ext cx="20955" cy="11245850"/>
          </a:xfrm>
          <a:custGeom>
            <a:avLst/>
            <a:gdLst/>
            <a:ahLst/>
            <a:cxnLst/>
            <a:rect l="l" t="t" r="r" b="b"/>
            <a:pathLst>
              <a:path w="20955" h="11245850">
                <a:moveTo>
                  <a:pt x="20941" y="0"/>
                </a:moveTo>
                <a:lnTo>
                  <a:pt x="0" y="0"/>
                </a:lnTo>
                <a:lnTo>
                  <a:pt x="0" y="11245730"/>
                </a:lnTo>
                <a:lnTo>
                  <a:pt x="20941" y="11245730"/>
                </a:lnTo>
                <a:lnTo>
                  <a:pt x="20941" y="0"/>
                </a:lnTo>
                <a:close/>
              </a:path>
            </a:pathLst>
          </a:custGeom>
          <a:solidFill>
            <a:srgbClr val="F74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2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C85D87-2222-E469-EA5E-17B1BBE8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A08B811-545E-2780-9016-7750EDF0FF43}"/>
              </a:ext>
            </a:extLst>
          </p:cNvPr>
          <p:cNvSpPr/>
          <p:nvPr/>
        </p:nvSpPr>
        <p:spPr>
          <a:xfrm>
            <a:off x="-7793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1FB0092-CC13-7C0F-1CEA-0C0500FC0110}"/>
              </a:ext>
            </a:extLst>
          </p:cNvPr>
          <p:cNvSpPr txBox="1"/>
          <p:nvPr/>
        </p:nvSpPr>
        <p:spPr>
          <a:xfrm>
            <a:off x="937598" y="2061416"/>
            <a:ext cx="12392467" cy="131950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lang="ru-RU" sz="4800" b="1" spc="-110" dirty="0">
                <a:solidFill>
                  <a:srgbClr val="FF0000"/>
                </a:solidFill>
                <a:latin typeface="Verdana"/>
                <a:cs typeface="Verdana"/>
              </a:rPr>
              <a:t>ТРЕК «БИЗНЕС. ЗНАКОМСТВО»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b="1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r>
              <a:rPr lang="ru-RU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НАЧИНАЮЩИЙ ПРЕДПРИНИМАТЕЛЬ? У ТЕБЯ ЕСТЬ ИДЕЯ, НО НЕ ЗНАЕШЬ, С ЧЕГО НАЧАТЬ? ТВОЙ ПУТЬ — ТРЕК «БИЗНЕС. ЗНАКОМСТВО».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4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ФОРМАТ: ОНЛАЙН - ОБУЧЕНИЕ. СИСТЕМАТИЗИРОВАННАЯ БИБЛИОТЕКА ЗНАНИЙ ПО ОСНОВАМ ВЕДЕНИЯ БИЗНЕСА ДОСТУПНА 24/7.</a:t>
            </a:r>
          </a:p>
          <a:p>
            <a:pPr>
              <a:spcAft>
                <a:spcPts val="1200"/>
              </a:spcAft>
            </a:pPr>
            <a:endParaRPr lang="ru-RU" sz="24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 ОСВОИТЬ БАЗОВЫЕ АСПЕКТЫ БИЗНЕСА, СДАТЬ ИТОГОВЫЙ ТЕСТ (НЕ МЕНЕЕ 70% ВЕРНЫХ ОТВЕТОВ) И ПОЛУЧИТЬ СЕРТИФИКАТ О ПРОХОЖДЕНИИ БАЗОВОГО ОБУЧАЮЩЕГО КУРСА В РАМКАХ ТРЕКА «БИЗНЕС. ЗНАКОМСТВО» ПРОЕКТА «ШКОЛА МОЛОДОГО ПРЕДПРИНИМАТЕЛЯ. БИЗНЕС МОЛОДЫХ».</a:t>
            </a:r>
          </a:p>
          <a:p>
            <a:pPr>
              <a:spcAft>
                <a:spcPts val="1200"/>
              </a:spcAft>
            </a:pPr>
            <a:endParaRPr lang="ru-RU" sz="24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45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РЕЗУЛЬТАТ: ТЫ ПОЛУЧИШЬ НЕОБХОДИМЫЕ ЗНАНИЯ ДЛЯ ЭФФЕКТИВНОГО СТАРТА СВОЕГО БИЗНЕСА!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endParaRPr lang="ru-RU" sz="3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3200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dirty="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D6DEC2-5401-2624-753B-353CEAACEE70}"/>
              </a:ext>
            </a:extLst>
          </p:cNvPr>
          <p:cNvSpPr txBox="1"/>
          <p:nvPr/>
        </p:nvSpPr>
        <p:spPr>
          <a:xfrm>
            <a:off x="957689" y="948370"/>
            <a:ext cx="12392467" cy="10759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800" b="1" spc="53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ОБУЧАЮЩИЕ ТРЕКИ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6000" marR="1025525"/>
            <a:endParaRPr lang="ru-RU" sz="2000" b="1" dirty="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90C524E-8C05-B59B-CC48-C3C463146C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495" dirty="0">
                <a:solidFill>
                  <a:srgbClr val="F7444F"/>
                </a:solidFill>
              </a:rPr>
              <a:t>0</a:t>
            </a:r>
            <a:r>
              <a:rPr lang="ru-RU" spc="-495" dirty="0">
                <a:solidFill>
                  <a:srgbClr val="F7444F"/>
                </a:solidFill>
              </a:rPr>
              <a:t>4</a:t>
            </a:r>
            <a:endParaRPr spc="-495" dirty="0">
              <a:solidFill>
                <a:srgbClr val="F7444F"/>
              </a:solidFill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BDD04FBA-B169-83CA-6DEF-85D985618E40}"/>
              </a:ext>
            </a:extLst>
          </p:cNvPr>
          <p:cNvGrpSpPr/>
          <p:nvPr/>
        </p:nvGrpSpPr>
        <p:grpSpPr>
          <a:xfrm>
            <a:off x="18702729" y="9858338"/>
            <a:ext cx="612140" cy="622935"/>
            <a:chOff x="18702729" y="9858338"/>
            <a:chExt cx="612140" cy="62293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8410180-E9F8-9F9B-8306-F5A608170BAF}"/>
                </a:ext>
              </a:extLst>
            </p:cNvPr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280C50F-17D8-130E-4219-61C29BFE8A44}"/>
                </a:ext>
              </a:extLst>
            </p:cNvPr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16C9F94-1D49-A87A-1F80-1C714EFED0F0}"/>
                </a:ext>
              </a:extLst>
            </p:cNvPr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0EC1EBDC-F1CF-BD16-059C-44EC298F3E9E}"/>
              </a:ext>
            </a:extLst>
          </p:cNvPr>
          <p:cNvSpPr/>
          <p:nvPr/>
        </p:nvSpPr>
        <p:spPr>
          <a:xfrm flipH="1">
            <a:off x="14533601" y="524633"/>
            <a:ext cx="45719" cy="11308713"/>
          </a:xfrm>
          <a:custGeom>
            <a:avLst/>
            <a:gdLst/>
            <a:ahLst/>
            <a:cxnLst/>
            <a:rect l="l" t="t" r="r" b="b"/>
            <a:pathLst>
              <a:path w="20955" h="11245850">
                <a:moveTo>
                  <a:pt x="20941" y="0"/>
                </a:moveTo>
                <a:lnTo>
                  <a:pt x="0" y="0"/>
                </a:lnTo>
                <a:lnTo>
                  <a:pt x="0" y="11245730"/>
                </a:lnTo>
                <a:lnTo>
                  <a:pt x="20941" y="11245730"/>
                </a:lnTo>
                <a:lnTo>
                  <a:pt x="20941" y="0"/>
                </a:lnTo>
                <a:close/>
              </a:path>
            </a:pathLst>
          </a:custGeom>
          <a:solidFill>
            <a:srgbClr val="F74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EEB89A21-E86F-6A06-865E-F5AABE5EE77A}"/>
              </a:ext>
            </a:extLst>
          </p:cNvPr>
          <p:cNvGrpSpPr/>
          <p:nvPr/>
        </p:nvGrpSpPr>
        <p:grpSpPr>
          <a:xfrm>
            <a:off x="14815995" y="1625525"/>
            <a:ext cx="389255" cy="398780"/>
            <a:chOff x="15255608" y="1716696"/>
            <a:chExt cx="389255" cy="39878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31F2EA16-450F-65E3-11AF-5D144318B104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0E2CD38E-03AC-242D-3A64-725EA84821FD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639C1B3F-F708-07F9-1291-47A251F86E00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1">
            <a:extLst>
              <a:ext uri="{FF2B5EF4-FFF2-40B4-BE49-F238E27FC236}">
                <a16:creationId xmlns:a16="http://schemas.microsoft.com/office/drawing/2014/main" id="{770A8307-1E15-F1E6-4480-4F98996222A7}"/>
              </a:ext>
            </a:extLst>
          </p:cNvPr>
          <p:cNvGrpSpPr/>
          <p:nvPr/>
        </p:nvGrpSpPr>
        <p:grpSpPr>
          <a:xfrm>
            <a:off x="14830669" y="3257742"/>
            <a:ext cx="389255" cy="398780"/>
            <a:chOff x="15255608" y="1716696"/>
            <a:chExt cx="389255" cy="398780"/>
          </a:xfrm>
        </p:grpSpPr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9A12E851-8C82-A0E4-6075-B8831E3303E1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E50616F9-D40D-6297-EF30-6A4BC1FD2C3A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9578A450-A900-C82C-6EE1-FCCE72947DA3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5" name="object 11">
            <a:extLst>
              <a:ext uri="{FF2B5EF4-FFF2-40B4-BE49-F238E27FC236}">
                <a16:creationId xmlns:a16="http://schemas.microsoft.com/office/drawing/2014/main" id="{40953706-73C1-9D3A-6919-49119F04E228}"/>
              </a:ext>
            </a:extLst>
          </p:cNvPr>
          <p:cNvGrpSpPr/>
          <p:nvPr/>
        </p:nvGrpSpPr>
        <p:grpSpPr>
          <a:xfrm>
            <a:off x="14855259" y="6996208"/>
            <a:ext cx="389255" cy="398780"/>
            <a:chOff x="15255608" y="1716696"/>
            <a:chExt cx="389255" cy="398780"/>
          </a:xfrm>
        </p:grpSpPr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E4367829-C14B-1CE5-C899-279EC58EEBFC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FC6983CC-D110-99A9-FDAA-A2A136E134A1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id="{0A2D9142-959A-F1D3-49D4-B12D5F8F686E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>
            <a:extLst>
              <a:ext uri="{FF2B5EF4-FFF2-40B4-BE49-F238E27FC236}">
                <a16:creationId xmlns:a16="http://schemas.microsoft.com/office/drawing/2014/main" id="{8D66DFE8-1670-610E-6BC5-A99D6E043ACE}"/>
              </a:ext>
            </a:extLst>
          </p:cNvPr>
          <p:cNvSpPr txBox="1"/>
          <p:nvPr/>
        </p:nvSpPr>
        <p:spPr>
          <a:xfrm>
            <a:off x="15716942" y="1462905"/>
            <a:ext cx="3754915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1 ступень к открытию бизнеса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B1B65F8E-4327-81D7-4099-85D1C687AB8C}"/>
              </a:ext>
            </a:extLst>
          </p:cNvPr>
          <p:cNvSpPr txBox="1"/>
          <p:nvPr/>
        </p:nvSpPr>
        <p:spPr>
          <a:xfrm>
            <a:off x="15561299" y="3098805"/>
            <a:ext cx="4172503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Библиотека знаний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1" name="object 10">
            <a:extLst>
              <a:ext uri="{FF2B5EF4-FFF2-40B4-BE49-F238E27FC236}">
                <a16:creationId xmlns:a16="http://schemas.microsoft.com/office/drawing/2014/main" id="{AD8F72E9-BDA4-9A50-29B0-693DF91C5B32}"/>
              </a:ext>
            </a:extLst>
          </p:cNvPr>
          <p:cNvSpPr txBox="1"/>
          <p:nvPr/>
        </p:nvSpPr>
        <p:spPr>
          <a:xfrm>
            <a:off x="15561299" y="7854154"/>
            <a:ext cx="4035348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Итоговый тест 70%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F9BBDF73-0D5B-1D1D-A85B-B34097AA8BBE}"/>
              </a:ext>
            </a:extLst>
          </p:cNvPr>
          <p:cNvGrpSpPr/>
          <p:nvPr/>
        </p:nvGrpSpPr>
        <p:grpSpPr>
          <a:xfrm>
            <a:off x="14879518" y="4384958"/>
            <a:ext cx="389255" cy="398780"/>
            <a:chOff x="15255608" y="1716696"/>
            <a:chExt cx="389255" cy="398780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825B0593-5EA0-EE77-6B07-40920DD38B32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FC90A66F-CC45-BB3D-A7D4-AC3663579BB1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C712B595-B6C5-D33C-BBCF-ED67C471711E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5" name="object 10">
            <a:extLst>
              <a:ext uri="{FF2B5EF4-FFF2-40B4-BE49-F238E27FC236}">
                <a16:creationId xmlns:a16="http://schemas.microsoft.com/office/drawing/2014/main" id="{55585916-6919-40C1-76A7-2EE422B1B9C3}"/>
              </a:ext>
            </a:extLst>
          </p:cNvPr>
          <p:cNvSpPr txBox="1"/>
          <p:nvPr/>
        </p:nvSpPr>
        <p:spPr>
          <a:xfrm>
            <a:off x="15321735" y="4057325"/>
            <a:ext cx="4172503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Онлайн-платформа 24/7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C8C90EC2-AF50-E523-B996-98310869244C}"/>
              </a:ext>
            </a:extLst>
          </p:cNvPr>
          <p:cNvGrpSpPr/>
          <p:nvPr/>
        </p:nvGrpSpPr>
        <p:grpSpPr>
          <a:xfrm>
            <a:off x="14863610" y="5711535"/>
            <a:ext cx="389255" cy="398780"/>
            <a:chOff x="15255608" y="1716696"/>
            <a:chExt cx="389255" cy="398780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66D604DE-BCF3-FBE5-1517-565D5EF1F919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715219A5-EE75-F35E-F239-95F11B4B95E2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69B1B1E5-7389-B2D8-C206-D54DE9C9F483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10">
            <a:extLst>
              <a:ext uri="{FF2B5EF4-FFF2-40B4-BE49-F238E27FC236}">
                <a16:creationId xmlns:a16="http://schemas.microsoft.com/office/drawing/2014/main" id="{60BD46DB-2DBA-8AF8-1328-02360450A13A}"/>
              </a:ext>
            </a:extLst>
          </p:cNvPr>
          <p:cNvSpPr txBox="1"/>
          <p:nvPr/>
        </p:nvSpPr>
        <p:spPr>
          <a:xfrm>
            <a:off x="15546076" y="5532557"/>
            <a:ext cx="4172503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Единый поток 2026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36D9443C-DFB0-BDF4-BFA0-5200BE953513}"/>
              </a:ext>
            </a:extLst>
          </p:cNvPr>
          <p:cNvSpPr txBox="1"/>
          <p:nvPr/>
        </p:nvSpPr>
        <p:spPr>
          <a:xfrm>
            <a:off x="15499498" y="6776755"/>
            <a:ext cx="4513163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Видеоуроки/Вебинары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23" name="object 11">
            <a:extLst>
              <a:ext uri="{FF2B5EF4-FFF2-40B4-BE49-F238E27FC236}">
                <a16:creationId xmlns:a16="http://schemas.microsoft.com/office/drawing/2014/main" id="{3EAF3FA3-59A7-0BD5-C16A-AB689201F0EA}"/>
              </a:ext>
            </a:extLst>
          </p:cNvPr>
          <p:cNvGrpSpPr/>
          <p:nvPr/>
        </p:nvGrpSpPr>
        <p:grpSpPr>
          <a:xfrm>
            <a:off x="14904823" y="8102433"/>
            <a:ext cx="389255" cy="398780"/>
            <a:chOff x="15255608" y="1716696"/>
            <a:chExt cx="389255" cy="398780"/>
          </a:xfrm>
        </p:grpSpPr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7718F2D7-18C5-3ECE-9162-D614A74BB225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9A13A0C4-DE1A-8AEA-150F-064D8FA8FE13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4">
              <a:extLst>
                <a:ext uri="{FF2B5EF4-FFF2-40B4-BE49-F238E27FC236}">
                  <a16:creationId xmlns:a16="http://schemas.microsoft.com/office/drawing/2014/main" id="{5E1BB989-9B5D-5026-69C1-70C0906CA9B3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1">
            <a:extLst>
              <a:ext uri="{FF2B5EF4-FFF2-40B4-BE49-F238E27FC236}">
                <a16:creationId xmlns:a16="http://schemas.microsoft.com/office/drawing/2014/main" id="{79111BD9-27A1-8DF1-C1A3-57E09BDC918F}"/>
              </a:ext>
            </a:extLst>
          </p:cNvPr>
          <p:cNvGrpSpPr/>
          <p:nvPr/>
        </p:nvGrpSpPr>
        <p:grpSpPr>
          <a:xfrm>
            <a:off x="14941656" y="9375721"/>
            <a:ext cx="389255" cy="398780"/>
            <a:chOff x="15255608" y="1716696"/>
            <a:chExt cx="389255" cy="398780"/>
          </a:xfrm>
        </p:grpSpPr>
        <p:sp>
          <p:nvSpPr>
            <p:cNvPr id="44" name="object 12">
              <a:extLst>
                <a:ext uri="{FF2B5EF4-FFF2-40B4-BE49-F238E27FC236}">
                  <a16:creationId xmlns:a16="http://schemas.microsoft.com/office/drawing/2014/main" id="{AD1BDA3E-072B-64BA-7840-50B276E2D1AC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0E2D7BF9-62AE-1185-6BC4-BD94F4A3CC49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DDB6A597-75FF-111B-7630-24DF9C05233A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10">
            <a:extLst>
              <a:ext uri="{FF2B5EF4-FFF2-40B4-BE49-F238E27FC236}">
                <a16:creationId xmlns:a16="http://schemas.microsoft.com/office/drawing/2014/main" id="{6DB72F62-A34C-E9CE-2E9B-DA96A24FC173}"/>
              </a:ext>
            </a:extLst>
          </p:cNvPr>
          <p:cNvSpPr txBox="1"/>
          <p:nvPr/>
        </p:nvSpPr>
        <p:spPr>
          <a:xfrm>
            <a:off x="15668137" y="9085003"/>
            <a:ext cx="4035348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Электронный сертификат</a:t>
            </a:r>
            <a:endParaRPr sz="16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9227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68952FE-6AEC-4380-DF46-9FBADD34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58D8AE-1F65-2EB6-AE0D-D01FBE6A3835}"/>
              </a:ext>
            </a:extLst>
          </p:cNvPr>
          <p:cNvSpPr/>
          <p:nvPr/>
        </p:nvSpPr>
        <p:spPr>
          <a:xfrm>
            <a:off x="0" y="-32645"/>
            <a:ext cx="20186650" cy="1132416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45475A5-78A6-1E0F-FA25-7D02D98562A0}"/>
              </a:ext>
            </a:extLst>
          </p:cNvPr>
          <p:cNvSpPr txBox="1"/>
          <p:nvPr/>
        </p:nvSpPr>
        <p:spPr>
          <a:xfrm>
            <a:off x="937598" y="2061416"/>
            <a:ext cx="12392467" cy="144048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2000"/>
              </a:lnSpc>
              <a:spcBef>
                <a:spcPts val="95"/>
              </a:spcBef>
            </a:pPr>
            <a:r>
              <a:rPr lang="ru-RU" sz="4800" b="1" spc="-110" dirty="0">
                <a:solidFill>
                  <a:srgbClr val="FF0000"/>
                </a:solidFill>
                <a:latin typeface="Verdana"/>
                <a:cs typeface="Verdana"/>
              </a:rPr>
              <a:t>ТРЕК «БИЗНЕС. РАЗВИТИЕ»</a:t>
            </a: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800" b="1" spc="-110" dirty="0">
              <a:solidFill>
                <a:srgbClr val="66FFFF"/>
              </a:solidFill>
              <a:latin typeface="Verdana"/>
              <a:cs typeface="Verdana"/>
            </a:endParaRPr>
          </a:p>
          <a:p>
            <a:r>
              <a:rPr lang="ru-RU" sz="2800" b="1" dirty="0">
                <a:solidFill>
                  <a:srgbClr val="66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ДЕЙСТВУЮЩИЙ БИЗНЕС? ТЫ УЖЕ В ДЕЛЕ, НО ХОЧЕШЬ РАСТИ И МАСШТАБИРОВАТЬСЯ? ТВОЙ ПУТЬ — ТРЕК «БИЗНЕС. РАЗВИТИЕ».</a:t>
            </a:r>
          </a:p>
          <a:p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ФОРМАТ: ПРАКТИЧЕСКИЕ БИЗНЕС-РАЗБОРЫ РЕАЛЬНЫХ КЕЙСОВ, МАСТЕР-КЛАССЫ ПО АКТУАЛЬНЫМ НАПРАВЛЕНИЯМ БИЗНЕСА, ИНДИВИДУАЛЬНЫЕ ВСТРЕЧИ С НАСТАВНИКАМИ.</a:t>
            </a:r>
          </a:p>
          <a:p>
            <a:pPr>
              <a:spcAft>
                <a:spcPts val="1200"/>
              </a:spcAft>
            </a:pP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ЦЕЛЬ: ПОДГОТОВИТЬ И ЗАЩИТИТЬ БИЗНЕС-ПРОЕКТ.</a:t>
            </a:r>
          </a:p>
          <a:p>
            <a:pPr>
              <a:spcAft>
                <a:spcPts val="1200"/>
              </a:spcAft>
            </a:pPr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РЕЗУЛЬТАТ: ТЫ ПРОРАБОТАЕШЬ БИЗНЕС-ПРОЕКТ РАЗВИТИЯ ИЛИ МАСШТАБИРОВАНИЯ СВОЕГО БИЗНЕСА, ЗАЩИТИШЬ ЕГО ПЕРЕД ЧЛЕНАМИ ЭКСПЕРТНОГО ЖЮРИ, ПОЛУЧИШЬ СЕРТИФИКАТ С ВОЗМОЖНОСТЬЮ ПРИВЛЕЧЕНИЯ ФИНАНСИРОВАНИЯ ОТ 100 ТЫС. ДО 3 МЛН РУБ. ПРИ УСЛОВИИ РЕГИСТРАЦИИ БИЗНЕСА НЕ БОЛЕЕ 12 МЕС.</a:t>
            </a:r>
          </a:p>
          <a:p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ru-RU" sz="3200" b="1" dirty="0">
              <a:solidFill>
                <a:schemeClr val="bg1"/>
              </a:solidFill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3200" spc="-11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4800" spc="-11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spc="-110" dirty="0">
              <a:solidFill>
                <a:srgbClr val="F7F8F3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2000"/>
              </a:lnSpc>
              <a:spcBef>
                <a:spcPts val="95"/>
              </a:spcBef>
            </a:pPr>
            <a:endParaRPr lang="ru-RU" sz="2450" dirty="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53956F6-1DBA-CE11-C9DE-B16243AC38DB}"/>
              </a:ext>
            </a:extLst>
          </p:cNvPr>
          <p:cNvSpPr txBox="1"/>
          <p:nvPr/>
        </p:nvSpPr>
        <p:spPr>
          <a:xfrm>
            <a:off x="957689" y="948370"/>
            <a:ext cx="12392467" cy="10759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800" b="1" spc="53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ОБУЧАЮЩИЕ ТРЕКИ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6000" marR="1025525"/>
            <a:endParaRPr lang="ru-RU" sz="2000" b="1" dirty="0">
              <a:latin typeface="Verdana"/>
              <a:cs typeface="Verdana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9B41DBC-6262-7F70-78DE-484868E636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533337" y="183184"/>
            <a:ext cx="1267394" cy="11844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495" dirty="0">
                <a:solidFill>
                  <a:srgbClr val="F7444F"/>
                </a:solidFill>
              </a:rPr>
              <a:t>0</a:t>
            </a:r>
            <a:r>
              <a:rPr lang="ru-RU" spc="-495" dirty="0">
                <a:solidFill>
                  <a:srgbClr val="F7444F"/>
                </a:solidFill>
              </a:rPr>
              <a:t>5</a:t>
            </a:r>
            <a:endParaRPr spc="-495" dirty="0">
              <a:solidFill>
                <a:srgbClr val="F7444F"/>
              </a:solidFill>
            </a:endParaRPr>
          </a:p>
        </p:txBody>
      </p:sp>
      <p:grpSp>
        <p:nvGrpSpPr>
          <p:cNvPr id="6" name="object 6">
            <a:extLst>
              <a:ext uri="{FF2B5EF4-FFF2-40B4-BE49-F238E27FC236}">
                <a16:creationId xmlns:a16="http://schemas.microsoft.com/office/drawing/2014/main" id="{09F27445-415E-8143-EE36-531E12507951}"/>
              </a:ext>
            </a:extLst>
          </p:cNvPr>
          <p:cNvGrpSpPr/>
          <p:nvPr/>
        </p:nvGrpSpPr>
        <p:grpSpPr>
          <a:xfrm>
            <a:off x="19166502" y="10251915"/>
            <a:ext cx="612140" cy="622935"/>
            <a:chOff x="18702729" y="9858338"/>
            <a:chExt cx="612140" cy="622935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9C90583-0917-B2E8-AB82-64CEE3294BFA}"/>
                </a:ext>
              </a:extLst>
            </p:cNvPr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643B9B1-9F41-F403-7795-45B0DE5BD48B}"/>
                </a:ext>
              </a:extLst>
            </p:cNvPr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C3FBE4B-17E0-5018-B56F-C067BB94E0FF}"/>
                </a:ext>
              </a:extLst>
            </p:cNvPr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8F7A117A-B975-DC38-B4C8-974DB1F503A4}"/>
              </a:ext>
            </a:extLst>
          </p:cNvPr>
          <p:cNvSpPr/>
          <p:nvPr/>
        </p:nvSpPr>
        <p:spPr>
          <a:xfrm flipH="1">
            <a:off x="14533750" y="17827"/>
            <a:ext cx="45719" cy="11308713"/>
          </a:xfrm>
          <a:custGeom>
            <a:avLst/>
            <a:gdLst/>
            <a:ahLst/>
            <a:cxnLst/>
            <a:rect l="l" t="t" r="r" b="b"/>
            <a:pathLst>
              <a:path w="20955" h="11245850">
                <a:moveTo>
                  <a:pt x="20941" y="0"/>
                </a:moveTo>
                <a:lnTo>
                  <a:pt x="0" y="0"/>
                </a:lnTo>
                <a:lnTo>
                  <a:pt x="0" y="11245730"/>
                </a:lnTo>
                <a:lnTo>
                  <a:pt x="20941" y="11245730"/>
                </a:lnTo>
                <a:lnTo>
                  <a:pt x="20941" y="0"/>
                </a:lnTo>
                <a:close/>
              </a:path>
            </a:pathLst>
          </a:custGeom>
          <a:solidFill>
            <a:srgbClr val="F7444F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11">
            <a:extLst>
              <a:ext uri="{FF2B5EF4-FFF2-40B4-BE49-F238E27FC236}">
                <a16:creationId xmlns:a16="http://schemas.microsoft.com/office/drawing/2014/main" id="{0118BEE5-EA33-D38B-D01C-F7464A0B84E0}"/>
              </a:ext>
            </a:extLst>
          </p:cNvPr>
          <p:cNvGrpSpPr/>
          <p:nvPr/>
        </p:nvGrpSpPr>
        <p:grpSpPr>
          <a:xfrm>
            <a:off x="14863250" y="1286947"/>
            <a:ext cx="389255" cy="398780"/>
            <a:chOff x="15255608" y="1716696"/>
            <a:chExt cx="389255" cy="398780"/>
          </a:xfrm>
        </p:grpSpPr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E5603388-60E5-EF84-3024-D6787F157D93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3">
              <a:extLst>
                <a:ext uri="{FF2B5EF4-FFF2-40B4-BE49-F238E27FC236}">
                  <a16:creationId xmlns:a16="http://schemas.microsoft.com/office/drawing/2014/main" id="{35E10599-F3DB-660D-1911-03DB63EBCB44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3DCE4C4B-A8E6-E574-FAC2-A815D176179E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1">
            <a:extLst>
              <a:ext uri="{FF2B5EF4-FFF2-40B4-BE49-F238E27FC236}">
                <a16:creationId xmlns:a16="http://schemas.microsoft.com/office/drawing/2014/main" id="{1E9C8FF7-4791-346C-E15D-D96741F6C55D}"/>
              </a:ext>
            </a:extLst>
          </p:cNvPr>
          <p:cNvGrpSpPr/>
          <p:nvPr/>
        </p:nvGrpSpPr>
        <p:grpSpPr>
          <a:xfrm>
            <a:off x="14827577" y="2480554"/>
            <a:ext cx="389255" cy="398780"/>
            <a:chOff x="15255608" y="1716696"/>
            <a:chExt cx="389255" cy="398780"/>
          </a:xfrm>
        </p:grpSpPr>
        <p:sp>
          <p:nvSpPr>
            <p:cNvPr id="32" name="object 12">
              <a:extLst>
                <a:ext uri="{FF2B5EF4-FFF2-40B4-BE49-F238E27FC236}">
                  <a16:creationId xmlns:a16="http://schemas.microsoft.com/office/drawing/2014/main" id="{5F73C2EC-82C2-28AB-F591-1B19180D79F6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941C3291-ED83-5CED-A295-ACDDC98E3E71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0C98A447-FA3C-D4ED-32D9-157918174848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5" name="object 11">
            <a:extLst>
              <a:ext uri="{FF2B5EF4-FFF2-40B4-BE49-F238E27FC236}">
                <a16:creationId xmlns:a16="http://schemas.microsoft.com/office/drawing/2014/main" id="{F247A48F-3F27-8DD6-62A9-3DC151467C3D}"/>
              </a:ext>
            </a:extLst>
          </p:cNvPr>
          <p:cNvGrpSpPr/>
          <p:nvPr/>
        </p:nvGrpSpPr>
        <p:grpSpPr>
          <a:xfrm>
            <a:off x="14842120" y="3324818"/>
            <a:ext cx="389255" cy="398780"/>
            <a:chOff x="15255608" y="1716696"/>
            <a:chExt cx="389255" cy="398780"/>
          </a:xfrm>
        </p:grpSpPr>
        <p:sp>
          <p:nvSpPr>
            <p:cNvPr id="36" name="object 12">
              <a:extLst>
                <a:ext uri="{FF2B5EF4-FFF2-40B4-BE49-F238E27FC236}">
                  <a16:creationId xmlns:a16="http://schemas.microsoft.com/office/drawing/2014/main" id="{AC69B955-5AA7-0FAC-D650-70128A175CC1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B0FDE9F3-93DA-4FDD-22EF-DE869F1A672E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4">
              <a:extLst>
                <a:ext uri="{FF2B5EF4-FFF2-40B4-BE49-F238E27FC236}">
                  <a16:creationId xmlns:a16="http://schemas.microsoft.com/office/drawing/2014/main" id="{94CA0E2F-81A4-9F5E-9D8D-F3423542E0DA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10">
            <a:extLst>
              <a:ext uri="{FF2B5EF4-FFF2-40B4-BE49-F238E27FC236}">
                <a16:creationId xmlns:a16="http://schemas.microsoft.com/office/drawing/2014/main" id="{7B4CB1B8-AC0B-EDC2-1F55-0E2318591A79}"/>
              </a:ext>
            </a:extLst>
          </p:cNvPr>
          <p:cNvSpPr txBox="1"/>
          <p:nvPr/>
        </p:nvSpPr>
        <p:spPr>
          <a:xfrm>
            <a:off x="15608729" y="966879"/>
            <a:ext cx="4201074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Классическая школа ШМП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B154935B-8945-B3D5-6B2E-85FE56C24F35}"/>
              </a:ext>
            </a:extLst>
          </p:cNvPr>
          <p:cNvSpPr txBox="1"/>
          <p:nvPr/>
        </p:nvSpPr>
        <p:spPr>
          <a:xfrm>
            <a:off x="15629861" y="2939636"/>
            <a:ext cx="4296566" cy="203068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Мастер-классы, бизнес разборы, индивидуальное наставничество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0" name="object 11">
            <a:extLst>
              <a:ext uri="{FF2B5EF4-FFF2-40B4-BE49-F238E27FC236}">
                <a16:creationId xmlns:a16="http://schemas.microsoft.com/office/drawing/2014/main" id="{CF5BE819-2813-DD6A-3CCA-EF3F56B47A36}"/>
              </a:ext>
            </a:extLst>
          </p:cNvPr>
          <p:cNvGrpSpPr/>
          <p:nvPr/>
        </p:nvGrpSpPr>
        <p:grpSpPr>
          <a:xfrm>
            <a:off x="14827577" y="9320800"/>
            <a:ext cx="389255" cy="398780"/>
            <a:chOff x="15255608" y="1716696"/>
            <a:chExt cx="389255" cy="398780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759C451E-2439-23BD-D696-5180B7D45795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5090736F-991A-4C0D-C43D-23C8355B3962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7EB66631-AE9F-058A-9D3F-62BD30EBA094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0">
            <a:extLst>
              <a:ext uri="{FF2B5EF4-FFF2-40B4-BE49-F238E27FC236}">
                <a16:creationId xmlns:a16="http://schemas.microsoft.com/office/drawing/2014/main" id="{97BC614D-C74A-3BA7-1296-35BE41310CF9}"/>
              </a:ext>
            </a:extLst>
          </p:cNvPr>
          <p:cNvSpPr txBox="1"/>
          <p:nvPr/>
        </p:nvSpPr>
        <p:spPr>
          <a:xfrm>
            <a:off x="15655184" y="6832237"/>
            <a:ext cx="4248820" cy="203068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 err="1">
                <a:solidFill>
                  <a:srgbClr val="F7444F"/>
                </a:solidFill>
                <a:latin typeface="Verdana"/>
                <a:cs typeface="Verdana"/>
              </a:rPr>
              <a:t>Займ</a:t>
            </a: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 «Бизнес молодых» от ФМКК 0,1% для бизнеса не старше 12 мес.</a:t>
            </a:r>
            <a:endParaRPr sz="1650" dirty="0">
              <a:latin typeface="Verdana"/>
              <a:cs typeface="Verdana"/>
            </a:endParaRPr>
          </a:p>
        </p:txBody>
      </p:sp>
      <p:grpSp>
        <p:nvGrpSpPr>
          <p:cNvPr id="16" name="object 11">
            <a:extLst>
              <a:ext uri="{FF2B5EF4-FFF2-40B4-BE49-F238E27FC236}">
                <a16:creationId xmlns:a16="http://schemas.microsoft.com/office/drawing/2014/main" id="{2B71C89C-FA36-49DF-E957-0CCDB2CB2DD7}"/>
              </a:ext>
            </a:extLst>
          </p:cNvPr>
          <p:cNvGrpSpPr/>
          <p:nvPr/>
        </p:nvGrpSpPr>
        <p:grpSpPr>
          <a:xfrm>
            <a:off x="14827577" y="7432424"/>
            <a:ext cx="389255" cy="398780"/>
            <a:chOff x="15255608" y="1716696"/>
            <a:chExt cx="389255" cy="398780"/>
          </a:xfrm>
        </p:grpSpPr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8D10EAF9-8CA3-CB94-BBB7-8A9801D7FA35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B5F86AE-32D9-0BAA-5607-837FE620FC3A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E5DD150B-D2E3-10A7-1CBA-E4622D76627E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1">
            <a:extLst>
              <a:ext uri="{FF2B5EF4-FFF2-40B4-BE49-F238E27FC236}">
                <a16:creationId xmlns:a16="http://schemas.microsoft.com/office/drawing/2014/main" id="{053A33AF-920C-FE6C-1423-410AA2387974}"/>
              </a:ext>
            </a:extLst>
          </p:cNvPr>
          <p:cNvGrpSpPr/>
          <p:nvPr/>
        </p:nvGrpSpPr>
        <p:grpSpPr>
          <a:xfrm>
            <a:off x="14775064" y="4895848"/>
            <a:ext cx="389255" cy="398780"/>
            <a:chOff x="15255608" y="1716696"/>
            <a:chExt cx="389255" cy="398780"/>
          </a:xfrm>
        </p:grpSpPr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37C31CB6-2878-F741-3D88-1DF08C9A1C83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3">
              <a:extLst>
                <a:ext uri="{FF2B5EF4-FFF2-40B4-BE49-F238E27FC236}">
                  <a16:creationId xmlns:a16="http://schemas.microsoft.com/office/drawing/2014/main" id="{DB51BB45-4F82-BB57-64B0-D18051210510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4">
              <a:extLst>
                <a:ext uri="{FF2B5EF4-FFF2-40B4-BE49-F238E27FC236}">
                  <a16:creationId xmlns:a16="http://schemas.microsoft.com/office/drawing/2014/main" id="{8CC4841A-0990-E8C8-9769-05603D117A38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4" name="object 10">
            <a:extLst>
              <a:ext uri="{FF2B5EF4-FFF2-40B4-BE49-F238E27FC236}">
                <a16:creationId xmlns:a16="http://schemas.microsoft.com/office/drawing/2014/main" id="{6CCC1959-3BCB-13D6-F56B-55C0F6942249}"/>
              </a:ext>
            </a:extLst>
          </p:cNvPr>
          <p:cNvSpPr txBox="1"/>
          <p:nvPr/>
        </p:nvSpPr>
        <p:spPr>
          <a:xfrm>
            <a:off x="15636003" y="5093303"/>
            <a:ext cx="4201074" cy="112274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Конкурс бизнес-проектов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9FD2DDFF-77E5-6BD5-2DAE-3A25148F6F6A}"/>
              </a:ext>
            </a:extLst>
          </p:cNvPr>
          <p:cNvSpPr txBox="1"/>
          <p:nvPr/>
        </p:nvSpPr>
        <p:spPr>
          <a:xfrm>
            <a:off x="15623014" y="2142026"/>
            <a:ext cx="4201074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2 потока по 3 мес. 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42" name="object 10">
            <a:extLst>
              <a:ext uri="{FF2B5EF4-FFF2-40B4-BE49-F238E27FC236}">
                <a16:creationId xmlns:a16="http://schemas.microsoft.com/office/drawing/2014/main" id="{7FAB1D68-3902-54FE-8B19-1C9C0C80901D}"/>
              </a:ext>
            </a:extLst>
          </p:cNvPr>
          <p:cNvSpPr txBox="1"/>
          <p:nvPr/>
        </p:nvSpPr>
        <p:spPr>
          <a:xfrm>
            <a:off x="15605283" y="6214609"/>
            <a:ext cx="3885645" cy="668773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Сертификат</a:t>
            </a:r>
            <a:endParaRPr lang="ru-RU" sz="1650" dirty="0">
              <a:latin typeface="Verdana"/>
              <a:cs typeface="Verdana"/>
            </a:endParaRPr>
          </a:p>
        </p:txBody>
      </p: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96633376-2CCD-88E5-1C93-88BF46C58F3D}"/>
              </a:ext>
            </a:extLst>
          </p:cNvPr>
          <p:cNvGrpSpPr/>
          <p:nvPr/>
        </p:nvGrpSpPr>
        <p:grpSpPr>
          <a:xfrm>
            <a:off x="14733059" y="6508758"/>
            <a:ext cx="389255" cy="398780"/>
            <a:chOff x="15255608" y="1716696"/>
            <a:chExt cx="389255" cy="398780"/>
          </a:xfrm>
        </p:grpSpPr>
        <p:sp>
          <p:nvSpPr>
            <p:cNvPr id="48" name="object 12">
              <a:extLst>
                <a:ext uri="{FF2B5EF4-FFF2-40B4-BE49-F238E27FC236}">
                  <a16:creationId xmlns:a16="http://schemas.microsoft.com/office/drawing/2014/main" id="{E20D5CC2-8561-E852-A74C-DD9E924D56B4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0B3FBAEE-CF35-E00D-EFEB-BAD674DD749D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4">
              <a:extLst>
                <a:ext uri="{FF2B5EF4-FFF2-40B4-BE49-F238E27FC236}">
                  <a16:creationId xmlns:a16="http://schemas.microsoft.com/office/drawing/2014/main" id="{2BBF2328-0CE9-A76E-BCEC-FA8429FC1778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10">
            <a:extLst>
              <a:ext uri="{FF2B5EF4-FFF2-40B4-BE49-F238E27FC236}">
                <a16:creationId xmlns:a16="http://schemas.microsoft.com/office/drawing/2014/main" id="{CF5F3CE3-9682-72FD-E962-608E7B470710}"/>
              </a:ext>
            </a:extLst>
          </p:cNvPr>
          <p:cNvSpPr txBox="1"/>
          <p:nvPr/>
        </p:nvSpPr>
        <p:spPr>
          <a:xfrm>
            <a:off x="15655184" y="9024216"/>
            <a:ext cx="3885645" cy="203068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ru-RU" sz="2950" dirty="0">
                <a:solidFill>
                  <a:srgbClr val="F7444F"/>
                </a:solidFill>
                <a:latin typeface="Verdana"/>
                <a:cs typeface="Verdana"/>
              </a:rPr>
              <a:t>Для бизнеса старше 12 мес. займы ФМКК на общих условиях</a:t>
            </a:r>
            <a:endParaRPr lang="ru-RU" sz="16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2324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4475"/>
            <a:ext cx="20104100" cy="1106424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ts val="6180"/>
              </a:lnSpc>
              <a:spcBef>
                <a:spcPts val="100"/>
              </a:spcBef>
            </a:pPr>
            <a:endParaRPr lang="ru-RU" sz="4000" b="1" spc="645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58888" marR="5080">
              <a:lnSpc>
                <a:spcPts val="6180"/>
              </a:lnSpc>
              <a:spcBef>
                <a:spcPts val="100"/>
              </a:spcBef>
              <a:tabLst>
                <a:tab pos="1708150" algn="l"/>
              </a:tabLst>
            </a:pPr>
            <a:r>
              <a:rPr lang="ru-RU" sz="4800" b="1" spc="645" dirty="0">
                <a:solidFill>
                  <a:srgbClr val="F7444F"/>
                </a:solidFill>
                <a:latin typeface="Verdana"/>
                <a:cs typeface="Verdana"/>
              </a:rPr>
              <a:t>ИНСТРУМЕНТЫ ОБУЧЕНИЯ</a:t>
            </a:r>
            <a:endParaRPr lang="ru-RU" sz="4800" b="1" dirty="0">
              <a:latin typeface="Verdana"/>
              <a:cs typeface="Verdana"/>
            </a:endParaRPr>
          </a:p>
          <a:p>
            <a:pPr marL="12700" marR="5080">
              <a:lnSpc>
                <a:spcPts val="6180"/>
              </a:lnSpc>
              <a:spcBef>
                <a:spcPts val="100"/>
              </a:spcBef>
            </a:pPr>
            <a:endParaRPr lang="ru-RU" sz="4000" b="1" spc="645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700" marR="5080">
              <a:lnSpc>
                <a:spcPts val="6180"/>
              </a:lnSpc>
              <a:spcBef>
                <a:spcPts val="100"/>
              </a:spcBef>
            </a:pPr>
            <a:r>
              <a:rPr lang="ru-RU" sz="4000" b="1" spc="645" dirty="0">
                <a:solidFill>
                  <a:srgbClr val="F7444F"/>
                </a:solidFill>
                <a:latin typeface="Verdana"/>
                <a:cs typeface="Verdana"/>
              </a:rPr>
              <a:t>     </a:t>
            </a:r>
            <a:endParaRPr lang="ru-RU" sz="4800" b="1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3813" y="4201800"/>
            <a:ext cx="5556163" cy="51366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" marR="114935">
              <a:spcAft>
                <a:spcPts val="1200"/>
              </a:spcAft>
            </a:pPr>
            <a:r>
              <a:rPr lang="ru-RU" sz="4000" b="1" spc="-10" dirty="0">
                <a:solidFill>
                  <a:srgbClr val="F7444F"/>
                </a:solidFill>
                <a:latin typeface="Verdana"/>
                <a:cs typeface="Verdana"/>
              </a:rPr>
              <a:t>БИЗНЕС. ЗНАКОМСТВО</a:t>
            </a:r>
            <a:endParaRPr lang="ru-RU" sz="1200" b="1" dirty="0">
              <a:latin typeface="Verdana"/>
              <a:cs typeface="Verdana"/>
            </a:endParaRPr>
          </a:p>
          <a:p>
            <a:pPr marL="12700" marR="5080">
              <a:spcAft>
                <a:spcPts val="1200"/>
              </a:spcAft>
            </a:pPr>
            <a:r>
              <a:rPr lang="ru-RU" sz="2450" b="1" dirty="0">
                <a:solidFill>
                  <a:srgbClr val="66FFFF"/>
                </a:solidFill>
                <a:latin typeface="Verdana"/>
                <a:cs typeface="Verdana"/>
              </a:rPr>
              <a:t>ОНЛАЙН ФОРМАТ</a:t>
            </a:r>
          </a:p>
          <a:p>
            <a:pPr marL="12700" marR="5080">
              <a:spcAft>
                <a:spcPts val="1200"/>
              </a:spcAft>
            </a:pPr>
            <a:endParaRPr lang="ru-RU" sz="120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 marL="12700" marR="5080" algn="l">
              <a:spcAft>
                <a:spcPts val="1200"/>
              </a:spcAft>
            </a:pPr>
            <a:r>
              <a:rPr lang="ru-RU" sz="2450" b="1" dirty="0">
                <a:solidFill>
                  <a:srgbClr val="F7444F"/>
                </a:solidFill>
                <a:latin typeface="Verdana"/>
                <a:cs typeface="Verdana"/>
              </a:rPr>
              <a:t>БИБЛИОТЕКА ВИДЕОУРОКОВ НА ОБРАЗОВАТЕЛЬНОЙ ОНЛАЙН-ПЛАТФОРМЕ</a:t>
            </a:r>
          </a:p>
          <a:p>
            <a:pPr marL="12700" marR="5080" algn="l">
              <a:spcAft>
                <a:spcPts val="1200"/>
              </a:spcAft>
            </a:pPr>
            <a:endParaRPr lang="ru-RU" sz="1200" b="1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700" marR="5080" algn="l">
              <a:spcAft>
                <a:spcPts val="1200"/>
              </a:spcAft>
            </a:pPr>
            <a:r>
              <a:rPr lang="ru-RU" sz="2450" b="1" dirty="0">
                <a:solidFill>
                  <a:srgbClr val="F7444F"/>
                </a:solidFill>
                <a:latin typeface="Verdana"/>
                <a:cs typeface="Verdana"/>
              </a:rPr>
              <a:t>ИТОГОВЫЙ ОНЛАЙН-ТЕСТ</a:t>
            </a:r>
          </a:p>
          <a:p>
            <a:pPr marL="12700" marR="5080" algn="l">
              <a:spcAft>
                <a:spcPts val="1200"/>
              </a:spcAft>
            </a:pPr>
            <a:endParaRPr lang="ru-RU" sz="1200" b="1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700" marR="5080" algn="l">
              <a:spcAft>
                <a:spcPts val="1200"/>
              </a:spcAft>
            </a:pPr>
            <a:r>
              <a:rPr lang="ru-RU" sz="2450" b="1" dirty="0">
                <a:solidFill>
                  <a:srgbClr val="F7444F"/>
                </a:solidFill>
                <a:latin typeface="Verdana"/>
                <a:cs typeface="Verdana"/>
              </a:rPr>
              <a:t>ЭЛЕКТРОННЫЙ СЕРТИФИКАТ</a:t>
            </a:r>
            <a:endParaRPr lang="ru-RU" sz="2450" b="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545" dirty="0">
                <a:solidFill>
                  <a:srgbClr val="F7444F"/>
                </a:solidFill>
              </a:rPr>
              <a:t>0</a:t>
            </a:r>
            <a:r>
              <a:rPr lang="ru-RU" spc="-545" dirty="0">
                <a:solidFill>
                  <a:srgbClr val="F7444F"/>
                </a:solidFill>
              </a:rPr>
              <a:t>6</a:t>
            </a:r>
            <a:endParaRPr spc="-545" dirty="0">
              <a:solidFill>
                <a:srgbClr val="F7444F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702729" y="9858338"/>
            <a:ext cx="612140" cy="622935"/>
            <a:chOff x="18702729" y="9858338"/>
            <a:chExt cx="612140" cy="622935"/>
          </a:xfrm>
        </p:grpSpPr>
        <p:sp>
          <p:nvSpPr>
            <p:cNvPr id="6" name="object 6"/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68553" y="4107633"/>
            <a:ext cx="5991671" cy="9003747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4000" b="1" spc="-10" dirty="0">
                <a:solidFill>
                  <a:srgbClr val="F7444F"/>
                </a:solidFill>
                <a:latin typeface="Verdana"/>
                <a:cs typeface="Verdana"/>
              </a:rPr>
              <a:t>БИЗНЕ</a:t>
            </a:r>
            <a:r>
              <a:rPr lang="en-US" sz="4000" b="1" spc="-10" dirty="0">
                <a:solidFill>
                  <a:srgbClr val="F7444F"/>
                </a:solidFill>
                <a:latin typeface="Verdana"/>
                <a:cs typeface="Verdana"/>
              </a:rPr>
              <a:t>C. </a:t>
            </a:r>
            <a:r>
              <a:rPr lang="ru-RU" sz="4000" b="1" spc="65" dirty="0">
                <a:solidFill>
                  <a:srgbClr val="F7444F"/>
                </a:solidFill>
                <a:latin typeface="Verdana"/>
                <a:cs typeface="Verdana"/>
              </a:rPr>
              <a:t>РАЗВИТИЕ</a:t>
            </a:r>
            <a:endParaRPr lang="ru-RU" sz="245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endParaRPr lang="ru-RU" sz="240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r>
              <a:rPr lang="ru-RU" sz="2450" b="1" dirty="0">
                <a:solidFill>
                  <a:srgbClr val="66FFFF"/>
                </a:solidFill>
                <a:latin typeface="Verdana"/>
                <a:cs typeface="Verdana"/>
              </a:rPr>
              <a:t>ОНЛАЙН/ОФЛАЙН ФОРМАТ</a:t>
            </a:r>
          </a:p>
          <a:p>
            <a:pPr>
              <a:spcAft>
                <a:spcPts val="1200"/>
              </a:spcAft>
            </a:pPr>
            <a:endParaRPr lang="ru-RU" sz="120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r>
              <a:rPr lang="ru-RU" sz="2450" b="1" dirty="0">
                <a:solidFill>
                  <a:srgbClr val="FF0000"/>
                </a:solidFill>
                <a:latin typeface="Verdana"/>
                <a:cs typeface="Verdana"/>
              </a:rPr>
              <a:t>БИЗНЕС-РАЗБОРЫ И МАСТЕР-КЛАССЫ, НАСТАВНИЧЕСТВО</a:t>
            </a:r>
          </a:p>
          <a:p>
            <a:pPr>
              <a:spcAft>
                <a:spcPts val="1200"/>
              </a:spcAft>
            </a:pPr>
            <a:endParaRPr lang="ru-RU" b="1" dirty="0">
              <a:solidFill>
                <a:srgbClr val="FF0000"/>
              </a:solidFill>
              <a:latin typeface="Verdana"/>
              <a:cs typeface="Verdana"/>
            </a:endParaRPr>
          </a:p>
          <a:p>
            <a:pPr>
              <a:spcAft>
                <a:spcPts val="1800"/>
              </a:spcAft>
            </a:pPr>
            <a:r>
              <a:rPr lang="ru-RU" sz="2450" b="1" dirty="0">
                <a:solidFill>
                  <a:srgbClr val="FF0000"/>
                </a:solidFill>
                <a:latin typeface="Verdana"/>
                <a:cs typeface="Verdana"/>
              </a:rPr>
              <a:t>ЗАЩИТА БИЗНЕС-ПРОЕКТА ОФЛАЙН/ОНЛАЙН</a:t>
            </a:r>
          </a:p>
          <a:p>
            <a:pPr>
              <a:spcAft>
                <a:spcPts val="1800"/>
              </a:spcAft>
            </a:pPr>
            <a:r>
              <a:rPr lang="ru-RU" sz="2450" b="1" dirty="0">
                <a:solidFill>
                  <a:srgbClr val="FF0000"/>
                </a:solidFill>
                <a:latin typeface="Verdana"/>
                <a:cs typeface="Verdana"/>
              </a:rPr>
              <a:t>СЕРТИФИКАТ, ФАНАНСИРОВАНИЕ</a:t>
            </a:r>
          </a:p>
          <a:p>
            <a:pPr>
              <a:spcAft>
                <a:spcPts val="1200"/>
              </a:spcAft>
            </a:pPr>
            <a:endParaRPr lang="ru-RU" sz="240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endParaRPr lang="ru-RU" sz="240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endParaRPr lang="ru-RU" sz="245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endParaRPr lang="ru-RU" sz="245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>
              <a:spcAft>
                <a:spcPts val="1200"/>
              </a:spcAft>
            </a:pPr>
            <a:endParaRPr lang="ru-RU" sz="2450" b="1" dirty="0">
              <a:solidFill>
                <a:srgbClr val="66FFFF"/>
              </a:solidFill>
              <a:latin typeface="Verdana"/>
              <a:cs typeface="Verdana"/>
            </a:endParaRPr>
          </a:p>
          <a:p>
            <a:pPr marL="69850">
              <a:spcBef>
                <a:spcPts val="1150"/>
              </a:spcBef>
            </a:pPr>
            <a:endParaRPr lang="ru-RU" sz="2450" b="1" dirty="0">
              <a:solidFill>
                <a:srgbClr val="66FFFF"/>
              </a:solidFill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3813" y="2059049"/>
            <a:ext cx="10647121" cy="19133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5"/>
              </a:spcBef>
            </a:pPr>
            <a:endParaRPr sz="4950" dirty="0">
              <a:latin typeface="Verdana"/>
              <a:cs typeface="Verdana"/>
            </a:endParaRPr>
          </a:p>
          <a:p>
            <a:pPr marL="1721485">
              <a:lnSpc>
                <a:spcPct val="100000"/>
              </a:lnSpc>
              <a:tabLst>
                <a:tab pos="7166609" algn="l"/>
              </a:tabLst>
            </a:pPr>
            <a:r>
              <a:rPr sz="7400" spc="-1165" dirty="0">
                <a:solidFill>
                  <a:srgbClr val="78BDC4"/>
                </a:solidFill>
                <a:latin typeface="Verdana"/>
                <a:cs typeface="Verdana"/>
              </a:rPr>
              <a:t>01.</a:t>
            </a:r>
            <a:r>
              <a:rPr sz="7400" dirty="0">
                <a:solidFill>
                  <a:srgbClr val="78BDC4"/>
                </a:solidFill>
                <a:latin typeface="Verdana"/>
                <a:cs typeface="Verdana"/>
              </a:rPr>
              <a:t>	</a:t>
            </a:r>
            <a:endParaRPr sz="7400" dirty="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824244" y="3455151"/>
            <a:ext cx="389255" cy="398780"/>
            <a:chOff x="7711295" y="4434420"/>
            <a:chExt cx="389255" cy="398780"/>
          </a:xfrm>
        </p:grpSpPr>
        <p:sp>
          <p:nvSpPr>
            <p:cNvPr id="16" name="object 16"/>
            <p:cNvSpPr/>
            <p:nvPr/>
          </p:nvSpPr>
          <p:spPr>
            <a:xfrm>
              <a:off x="8079421" y="445217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1295" y="4455361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6600" y="4476303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5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25"/>
          <p:cNvSpPr/>
          <p:nvPr/>
        </p:nvSpPr>
        <p:spPr>
          <a:xfrm flipH="1">
            <a:off x="7485313" y="3759046"/>
            <a:ext cx="52136" cy="5934229"/>
          </a:xfrm>
          <a:custGeom>
            <a:avLst/>
            <a:gdLst/>
            <a:ahLst/>
            <a:cxnLst/>
            <a:rect l="l" t="t" r="r" b="b"/>
            <a:pathLst>
              <a:path h="4691380">
                <a:moveTo>
                  <a:pt x="0" y="0"/>
                </a:moveTo>
                <a:lnTo>
                  <a:pt x="0" y="4690956"/>
                </a:lnTo>
              </a:path>
            </a:pathLst>
          </a:custGeom>
          <a:ln w="31412">
            <a:solidFill>
              <a:srgbClr val="A0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 flipH="1">
            <a:off x="1201923" y="3759045"/>
            <a:ext cx="106935" cy="6118245"/>
          </a:xfrm>
          <a:custGeom>
            <a:avLst/>
            <a:gdLst/>
            <a:ahLst/>
            <a:cxnLst/>
            <a:rect l="l" t="t" r="r" b="b"/>
            <a:pathLst>
              <a:path h="4691380">
                <a:moveTo>
                  <a:pt x="0" y="0"/>
                </a:moveTo>
                <a:lnTo>
                  <a:pt x="0" y="4690956"/>
                </a:lnTo>
              </a:path>
            </a:pathLst>
          </a:custGeom>
          <a:ln w="31412">
            <a:solidFill>
              <a:srgbClr val="A0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 flipH="1">
            <a:off x="15251409" y="3759045"/>
            <a:ext cx="45719" cy="5934230"/>
          </a:xfrm>
          <a:custGeom>
            <a:avLst/>
            <a:gdLst/>
            <a:ahLst/>
            <a:cxnLst/>
            <a:rect l="l" t="t" r="r" b="b"/>
            <a:pathLst>
              <a:path h="4691380">
                <a:moveTo>
                  <a:pt x="0" y="0"/>
                </a:moveTo>
                <a:lnTo>
                  <a:pt x="0" y="4690956"/>
                </a:lnTo>
              </a:path>
            </a:pathLst>
          </a:custGeom>
          <a:ln w="31412">
            <a:solidFill>
              <a:srgbClr val="A0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1867" y="1834040"/>
            <a:ext cx="13136882" cy="636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9200"/>
              </a:lnSpc>
              <a:spcBef>
                <a:spcPts val="95"/>
              </a:spcBef>
            </a:pPr>
            <a:r>
              <a:rPr lang="ru-RU" sz="1950" b="1" spc="-45" dirty="0">
                <a:solidFill>
                  <a:srgbClr val="78BDC4"/>
                </a:solidFill>
                <a:latin typeface="Verdana"/>
                <a:cs typeface="Verdana"/>
              </a:rPr>
              <a:t>ПЕРЕД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ПРОХОЖДЕНИЕМ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ОБРАЗОВАТЕЛЬНЫХ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ТРЕКОВ</a:t>
            </a:r>
            <a:r>
              <a:rPr lang="ru-RU" sz="1950" b="1" spc="114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УЧАСТНИКИ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ПРОХОДЯТ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ВХОДНОЙ</a:t>
            </a:r>
            <a:r>
              <a:rPr lang="ru-RU" sz="1950" b="1" spc="11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ДИАГНОСТИЧЕСКИЙ</a:t>
            </a:r>
            <a:r>
              <a:rPr lang="ru-RU" sz="1950" b="1" spc="114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spc="60" dirty="0">
                <a:solidFill>
                  <a:srgbClr val="78BDC4"/>
                </a:solidFill>
                <a:latin typeface="Verdana"/>
                <a:cs typeface="Verdana"/>
              </a:rPr>
              <a:t>ТЕСТ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ДЛЯ</a:t>
            </a:r>
            <a:r>
              <a:rPr lang="ru-RU" sz="1950" b="1" spc="-75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ОПРЕДЕЛЕНИЯ</a:t>
            </a:r>
            <a:r>
              <a:rPr lang="ru-RU" sz="1950" b="1" spc="-70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dirty="0">
                <a:solidFill>
                  <a:srgbClr val="78BDC4"/>
                </a:solidFill>
                <a:latin typeface="Verdana"/>
                <a:cs typeface="Verdana"/>
              </a:rPr>
              <a:t>КАТЕГОРИИ</a:t>
            </a:r>
            <a:r>
              <a:rPr lang="ru-RU" sz="1950" b="1" spc="-75" dirty="0">
                <a:solidFill>
                  <a:srgbClr val="78BDC4"/>
                </a:solidFill>
                <a:latin typeface="Verdana"/>
                <a:cs typeface="Verdana"/>
              </a:rPr>
              <a:t> </a:t>
            </a:r>
            <a:r>
              <a:rPr lang="ru-RU" sz="1950" b="1" spc="-10" dirty="0">
                <a:solidFill>
                  <a:srgbClr val="78BDC4"/>
                </a:solidFill>
                <a:latin typeface="Verdana"/>
                <a:cs typeface="Verdana"/>
              </a:rPr>
              <a:t>ТРЕКА</a:t>
            </a:r>
            <a:endParaRPr lang="ru-RU" sz="1950" b="1" dirty="0">
              <a:latin typeface="Verdana"/>
              <a:cs typeface="Verdana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4C6C8EF-C2E7-F832-27EB-381636E12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701" y="2651421"/>
            <a:ext cx="2359356" cy="1981372"/>
          </a:xfrm>
          <a:prstGeom prst="rect">
            <a:avLst/>
          </a:prstGeom>
        </p:spPr>
      </p:pic>
      <p:grpSp>
        <p:nvGrpSpPr>
          <p:cNvPr id="19" name="object 9">
            <a:extLst>
              <a:ext uri="{FF2B5EF4-FFF2-40B4-BE49-F238E27FC236}">
                <a16:creationId xmlns:a16="http://schemas.microsoft.com/office/drawing/2014/main" id="{535EFA8D-41A9-FF87-7279-6E67B7EFDF8D}"/>
              </a:ext>
            </a:extLst>
          </p:cNvPr>
          <p:cNvGrpSpPr/>
          <p:nvPr/>
        </p:nvGrpSpPr>
        <p:grpSpPr>
          <a:xfrm>
            <a:off x="2647615" y="3479308"/>
            <a:ext cx="389255" cy="398780"/>
            <a:chOff x="2266435" y="4434420"/>
            <a:chExt cx="389255" cy="398780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9728C2B-A49D-E725-4B3A-E15C16A5779A}"/>
                </a:ext>
              </a:extLst>
            </p:cNvPr>
            <p:cNvSpPr/>
            <p:nvPr/>
          </p:nvSpPr>
          <p:spPr>
            <a:xfrm>
              <a:off x="2634560" y="4452171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E75BC8A8-D0CA-6952-0027-74A01EC762A5}"/>
                </a:ext>
              </a:extLst>
            </p:cNvPr>
            <p:cNvSpPr/>
            <p:nvPr/>
          </p:nvSpPr>
          <p:spPr>
            <a:xfrm>
              <a:off x="2266435" y="4455361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5AEE6FA6-2060-857C-B1EB-4C1857AA84D7}"/>
                </a:ext>
              </a:extLst>
            </p:cNvPr>
            <p:cNvSpPr/>
            <p:nvPr/>
          </p:nvSpPr>
          <p:spPr>
            <a:xfrm>
              <a:off x="2291739" y="4476303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8">
            <a:extLst>
              <a:ext uri="{FF2B5EF4-FFF2-40B4-BE49-F238E27FC236}">
                <a16:creationId xmlns:a16="http://schemas.microsoft.com/office/drawing/2014/main" id="{1C11E23A-6C85-EC0C-477F-537FB9FB598A}"/>
              </a:ext>
            </a:extLst>
          </p:cNvPr>
          <p:cNvSpPr txBox="1"/>
          <p:nvPr/>
        </p:nvSpPr>
        <p:spPr>
          <a:xfrm>
            <a:off x="16379325" y="3905177"/>
            <a:ext cx="3238611" cy="3705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/>
            <a:r>
              <a:rPr lang="ru-RU" sz="2400" spc="-45" dirty="0">
                <a:solidFill>
                  <a:srgbClr val="FF0000"/>
                </a:solidFill>
                <a:latin typeface="Verdana"/>
                <a:cs typeface="Verdana"/>
              </a:rPr>
              <a:t>Консультирование по мерам государственной поддержки, действующим в регионе</a:t>
            </a:r>
          </a:p>
          <a:p>
            <a:pPr marL="12700" marR="5080" algn="l"/>
            <a:br>
              <a:rPr lang="ru-RU" sz="2400" spc="-45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ru-RU" sz="2400" spc="-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</a:p>
          <a:p>
            <a:pPr marL="12700" marR="5080" algn="l"/>
            <a:r>
              <a:rPr lang="ru-RU" sz="2400" spc="-45" dirty="0">
                <a:solidFill>
                  <a:srgbClr val="FF0000"/>
                </a:solidFill>
                <a:latin typeface="Verdana"/>
                <a:cs typeface="Verdana"/>
              </a:rPr>
              <a:t>Рекомендации По Точкам Роста</a:t>
            </a:r>
            <a:endParaRPr lang="ru-RU" sz="2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grpSp>
        <p:nvGrpSpPr>
          <p:cNvPr id="24" name="object 11">
            <a:extLst>
              <a:ext uri="{FF2B5EF4-FFF2-40B4-BE49-F238E27FC236}">
                <a16:creationId xmlns:a16="http://schemas.microsoft.com/office/drawing/2014/main" id="{63ACF852-0112-120C-1E70-39467ED87E99}"/>
              </a:ext>
            </a:extLst>
          </p:cNvPr>
          <p:cNvGrpSpPr/>
          <p:nvPr/>
        </p:nvGrpSpPr>
        <p:grpSpPr>
          <a:xfrm>
            <a:off x="15575257" y="3663402"/>
            <a:ext cx="389255" cy="398780"/>
            <a:chOff x="15255608" y="1716696"/>
            <a:chExt cx="389255" cy="398780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51A6E2D5-41C3-A8F9-877B-40974BA66BF6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A2E27D88-D78B-A820-E890-ED1D5293A5FD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7DC34B56-259D-CD8E-EF6A-230ABA334466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4" name="object 11">
            <a:extLst>
              <a:ext uri="{FF2B5EF4-FFF2-40B4-BE49-F238E27FC236}">
                <a16:creationId xmlns:a16="http://schemas.microsoft.com/office/drawing/2014/main" id="{524D4E2A-D971-B1C6-0A64-C1A1A427CB39}"/>
              </a:ext>
            </a:extLst>
          </p:cNvPr>
          <p:cNvGrpSpPr/>
          <p:nvPr/>
        </p:nvGrpSpPr>
        <p:grpSpPr>
          <a:xfrm>
            <a:off x="15643599" y="6526770"/>
            <a:ext cx="389255" cy="398780"/>
            <a:chOff x="15255608" y="1716696"/>
            <a:chExt cx="389255" cy="39878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D092471E-C9A3-AF9C-6FD9-FC1AF8B0DA51}"/>
                </a:ext>
              </a:extLst>
            </p:cNvPr>
            <p:cNvSpPr/>
            <p:nvPr/>
          </p:nvSpPr>
          <p:spPr>
            <a:xfrm>
              <a:off x="15623733" y="1734448"/>
              <a:ext cx="0" cy="381000"/>
            </a:xfrm>
            <a:custGeom>
              <a:avLst/>
              <a:gdLst/>
              <a:ahLst/>
              <a:cxnLst/>
              <a:rect l="l" t="t" r="r" b="b"/>
              <a:pathLst>
                <a:path h="381000">
                  <a:moveTo>
                    <a:pt x="0" y="380401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1E0E2217-3330-0F72-A5D2-C08F944E88C1}"/>
                </a:ext>
              </a:extLst>
            </p:cNvPr>
            <p:cNvSpPr/>
            <p:nvPr/>
          </p:nvSpPr>
          <p:spPr>
            <a:xfrm>
              <a:off x="15255608" y="1737638"/>
              <a:ext cx="368300" cy="0"/>
            </a:xfrm>
            <a:custGeom>
              <a:avLst/>
              <a:gdLst/>
              <a:ahLst/>
              <a:cxnLst/>
              <a:rect l="l" t="t" r="r" b="b"/>
              <a:pathLst>
                <a:path w="368300">
                  <a:moveTo>
                    <a:pt x="368125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EE90F2DF-839A-E0F8-A3F4-DBC08A07298E}"/>
                </a:ext>
              </a:extLst>
            </p:cNvPr>
            <p:cNvSpPr/>
            <p:nvPr/>
          </p:nvSpPr>
          <p:spPr>
            <a:xfrm>
              <a:off x="15280913" y="1758580"/>
              <a:ext cx="321945" cy="332740"/>
            </a:xfrm>
            <a:custGeom>
              <a:avLst/>
              <a:gdLst/>
              <a:ahLst/>
              <a:cxnLst/>
              <a:rect l="l" t="t" r="r" b="b"/>
              <a:pathLst>
                <a:path w="321944" h="332739">
                  <a:moveTo>
                    <a:pt x="321877" y="0"/>
                  </a:moveTo>
                  <a:lnTo>
                    <a:pt x="0" y="332196"/>
                  </a:lnTo>
                </a:path>
              </a:pathLst>
            </a:custGeom>
            <a:ln w="41883">
              <a:solidFill>
                <a:srgbClr val="78B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BDD52EB-A72B-4D71-E90F-D6C0464D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1E79355-9D09-0D1D-10DC-917C76EFFBB3}"/>
              </a:ext>
            </a:extLst>
          </p:cNvPr>
          <p:cNvSpPr/>
          <p:nvPr/>
        </p:nvSpPr>
        <p:spPr>
          <a:xfrm>
            <a:off x="0" y="244475"/>
            <a:ext cx="20104100" cy="1106424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012C3D"/>
          </a:solidFill>
        </p:spPr>
        <p:txBody>
          <a:bodyPr wrap="square" lIns="0" tIns="0" rIns="0" bIns="0" rtlCol="0"/>
          <a:lstStyle/>
          <a:p>
            <a:pPr marL="12700" marR="5080">
              <a:lnSpc>
                <a:spcPts val="6180"/>
              </a:lnSpc>
              <a:spcBef>
                <a:spcPts val="100"/>
              </a:spcBef>
            </a:pPr>
            <a:endParaRPr lang="ru-RU" sz="4000" b="1" spc="645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58888" marR="5080">
              <a:lnSpc>
                <a:spcPts val="6180"/>
              </a:lnSpc>
              <a:spcBef>
                <a:spcPts val="100"/>
              </a:spcBef>
              <a:tabLst>
                <a:tab pos="1708150" algn="l"/>
              </a:tabLst>
            </a:pPr>
            <a:r>
              <a:rPr lang="ru-RU" sz="4800" b="1" spc="645" dirty="0">
                <a:solidFill>
                  <a:srgbClr val="F7444F"/>
                </a:solidFill>
                <a:latin typeface="Verdana"/>
                <a:cs typeface="Verdana"/>
              </a:rPr>
              <a:t>КОНТАКТЫ</a:t>
            </a:r>
            <a:endParaRPr lang="ru-RU" sz="4800" b="1" dirty="0">
              <a:latin typeface="Verdana"/>
              <a:cs typeface="Verdana"/>
            </a:endParaRPr>
          </a:p>
          <a:p>
            <a:pPr marL="12700" marR="5080">
              <a:lnSpc>
                <a:spcPts val="6180"/>
              </a:lnSpc>
              <a:spcBef>
                <a:spcPts val="100"/>
              </a:spcBef>
            </a:pPr>
            <a:endParaRPr lang="ru-RU" sz="4000" b="1" spc="645" dirty="0">
              <a:solidFill>
                <a:srgbClr val="F7444F"/>
              </a:solidFill>
              <a:latin typeface="Verdana"/>
              <a:cs typeface="Verdana"/>
            </a:endParaRPr>
          </a:p>
          <a:p>
            <a:pPr marL="12700" marR="5080">
              <a:lnSpc>
                <a:spcPts val="6180"/>
              </a:lnSpc>
              <a:spcBef>
                <a:spcPts val="100"/>
              </a:spcBef>
            </a:pPr>
            <a:r>
              <a:rPr lang="ru-RU" sz="4000" b="1" spc="645" dirty="0">
                <a:solidFill>
                  <a:srgbClr val="F7444F"/>
                </a:solidFill>
                <a:latin typeface="Verdana"/>
                <a:cs typeface="Verdana"/>
              </a:rPr>
              <a:t>     </a:t>
            </a:r>
            <a:endParaRPr lang="ru-RU" sz="4800" b="1" dirty="0">
              <a:latin typeface="Verdana"/>
              <a:cs typeface="Verdana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7E87C4E-3CD0-2560-B860-7119D4ADA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20"/>
              </a:spcBef>
            </a:pPr>
            <a:r>
              <a:rPr spc="-545" dirty="0">
                <a:solidFill>
                  <a:srgbClr val="F7444F"/>
                </a:solidFill>
              </a:rPr>
              <a:t>0</a:t>
            </a:r>
            <a:r>
              <a:rPr lang="ru-RU" spc="-545" dirty="0">
                <a:solidFill>
                  <a:srgbClr val="F7444F"/>
                </a:solidFill>
              </a:rPr>
              <a:t>7</a:t>
            </a:r>
            <a:endParaRPr spc="-545" dirty="0">
              <a:solidFill>
                <a:srgbClr val="F7444F"/>
              </a:solidFill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369F2981-365E-4DE7-ECB4-35DEC23901FE}"/>
              </a:ext>
            </a:extLst>
          </p:cNvPr>
          <p:cNvGrpSpPr/>
          <p:nvPr/>
        </p:nvGrpSpPr>
        <p:grpSpPr>
          <a:xfrm>
            <a:off x="19028812" y="10328689"/>
            <a:ext cx="612140" cy="622935"/>
            <a:chOff x="18702729" y="9858338"/>
            <a:chExt cx="612140" cy="62293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5774F7A-6ADD-F74E-2C86-90C8BA0DCA29}"/>
                </a:ext>
              </a:extLst>
            </p:cNvPr>
            <p:cNvSpPr/>
            <p:nvPr/>
          </p:nvSpPr>
          <p:spPr>
            <a:xfrm>
              <a:off x="18723671" y="9877291"/>
              <a:ext cx="0" cy="604520"/>
            </a:xfrm>
            <a:custGeom>
              <a:avLst/>
              <a:gdLst/>
              <a:ahLst/>
              <a:cxnLst/>
              <a:rect l="l" t="t" r="r" b="b"/>
              <a:pathLst>
                <a:path h="604520">
                  <a:moveTo>
                    <a:pt x="0" y="603942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8BE20BC-CE32-9EC6-02C1-4043E9D41317}"/>
                </a:ext>
              </a:extLst>
            </p:cNvPr>
            <p:cNvSpPr/>
            <p:nvPr/>
          </p:nvSpPr>
          <p:spPr>
            <a:xfrm>
              <a:off x="18723671" y="9879280"/>
              <a:ext cx="591185" cy="0"/>
            </a:xfrm>
            <a:custGeom>
              <a:avLst/>
              <a:gdLst/>
              <a:ahLst/>
              <a:cxnLst/>
              <a:rect l="l" t="t" r="r" b="b"/>
              <a:pathLst>
                <a:path w="591184">
                  <a:moveTo>
                    <a:pt x="0" y="0"/>
                  </a:moveTo>
                  <a:lnTo>
                    <a:pt x="590956" y="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7AEB6B1-109E-723A-F70D-F37FA70C61A5}"/>
                </a:ext>
              </a:extLst>
            </p:cNvPr>
            <p:cNvSpPr/>
            <p:nvPr/>
          </p:nvSpPr>
          <p:spPr>
            <a:xfrm>
              <a:off x="18744613" y="9900222"/>
              <a:ext cx="544830" cy="558165"/>
            </a:xfrm>
            <a:custGeom>
              <a:avLst/>
              <a:gdLst/>
              <a:ahLst/>
              <a:cxnLst/>
              <a:rect l="l" t="t" r="r" b="b"/>
              <a:pathLst>
                <a:path w="544830" h="558165">
                  <a:moveTo>
                    <a:pt x="0" y="0"/>
                  </a:moveTo>
                  <a:lnTo>
                    <a:pt x="544709" y="558140"/>
                  </a:lnTo>
                </a:path>
              </a:pathLst>
            </a:custGeom>
            <a:ln w="41883">
              <a:solidFill>
                <a:srgbClr val="F744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>
            <a:extLst>
              <a:ext uri="{FF2B5EF4-FFF2-40B4-BE49-F238E27FC236}">
                <a16:creationId xmlns:a16="http://schemas.microsoft.com/office/drawing/2014/main" id="{9E5D4C45-7A82-40B7-1517-FCB9062737C0}"/>
              </a:ext>
            </a:extLst>
          </p:cNvPr>
          <p:cNvSpPr/>
          <p:nvPr/>
        </p:nvSpPr>
        <p:spPr>
          <a:xfrm>
            <a:off x="1156203" y="2471929"/>
            <a:ext cx="45719" cy="7405361"/>
          </a:xfrm>
          <a:custGeom>
            <a:avLst/>
            <a:gdLst/>
            <a:ahLst/>
            <a:cxnLst/>
            <a:rect l="l" t="t" r="r" b="b"/>
            <a:pathLst>
              <a:path h="4691380">
                <a:moveTo>
                  <a:pt x="0" y="0"/>
                </a:moveTo>
                <a:lnTo>
                  <a:pt x="0" y="4690956"/>
                </a:lnTo>
              </a:path>
            </a:pathLst>
          </a:custGeom>
          <a:ln w="31412">
            <a:solidFill>
              <a:srgbClr val="A0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CFFAE371-DE65-ED81-C54C-7E7B62BF6510}"/>
              </a:ext>
            </a:extLst>
          </p:cNvPr>
          <p:cNvSpPr/>
          <p:nvPr/>
        </p:nvSpPr>
        <p:spPr>
          <a:xfrm>
            <a:off x="10890250" y="2301875"/>
            <a:ext cx="126586" cy="7563006"/>
          </a:xfrm>
          <a:custGeom>
            <a:avLst/>
            <a:gdLst/>
            <a:ahLst/>
            <a:cxnLst/>
            <a:rect l="l" t="t" r="r" b="b"/>
            <a:pathLst>
              <a:path h="4691380">
                <a:moveTo>
                  <a:pt x="0" y="0"/>
                </a:moveTo>
                <a:lnTo>
                  <a:pt x="0" y="4690956"/>
                </a:lnTo>
              </a:path>
            </a:pathLst>
          </a:custGeom>
          <a:ln w="31412">
            <a:solidFill>
              <a:srgbClr val="A03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Google Shape;204;p10">
            <a:extLst>
              <a:ext uri="{FF2B5EF4-FFF2-40B4-BE49-F238E27FC236}">
                <a16:creationId xmlns:a16="http://schemas.microsoft.com/office/drawing/2014/main" id="{AE3869F5-0071-52FB-ED63-45CCB0366B39}"/>
              </a:ext>
            </a:extLst>
          </p:cNvPr>
          <p:cNvSpPr txBox="1"/>
          <p:nvPr/>
        </p:nvSpPr>
        <p:spPr>
          <a:xfrm>
            <a:off x="1362835" y="2265284"/>
            <a:ext cx="9506474" cy="62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9" tIns="45709" rIns="45709" bIns="45709" anchor="t" anchorCtr="0">
            <a:spAutoFit/>
          </a:bodyPr>
          <a:lstStyle/>
          <a:p>
            <a:pPr defTabSz="457179">
              <a:buClr>
                <a:srgbClr val="000000"/>
              </a:buClr>
              <a:buSzPts val="4000"/>
            </a:pP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Dela Gothic One"/>
              </a:rPr>
              <a:t>ФОНД РАЗВИТИЯ БИЗНЕСА КРАСНОДАРСКОГО КРАЯ</a:t>
            </a:r>
          </a:p>
          <a:p>
            <a:pPr defTabSz="457179">
              <a:buClr>
                <a:srgbClr val="000000"/>
              </a:buClr>
              <a:buSzPts val="4000"/>
            </a:pP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Dela Gothic One"/>
            </a:endParaRPr>
          </a:p>
          <a:p>
            <a:pPr defTabSz="457179">
              <a:buClr>
                <a:srgbClr val="000000"/>
              </a:buClr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г. Краснодар, ул. Трамвайная, 2/6, </a:t>
            </a:r>
          </a:p>
          <a:p>
            <a:pPr defTabSz="457179">
              <a:buClr>
                <a:srgbClr val="000000"/>
              </a:buClr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БЦ «Меркурий»</a:t>
            </a:r>
          </a:p>
          <a:p>
            <a:pPr defTabSz="457179">
              <a:buClr>
                <a:srgbClr val="000000"/>
              </a:buClr>
            </a:pP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г. Краснодар, ул. Северная, 405, </a:t>
            </a:r>
          </a:p>
          <a:p>
            <a:pPr defTabSz="457179">
              <a:buClr>
                <a:srgbClr val="000000"/>
              </a:buClr>
            </a:pPr>
            <a:r>
              <a:rPr lang="ru-RU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ИЦ «Аквариум»</a:t>
            </a:r>
          </a:p>
          <a:p>
            <a:pPr defTabSz="457179">
              <a:buClr>
                <a:srgbClr val="000000"/>
              </a:buClr>
            </a:pP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endParaRPr lang="ru-R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r>
              <a:rPr lang="ru-RU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ГОРЯЧАЯ ЛИНИЯ: 8 (800) 707-07-11</a:t>
            </a:r>
          </a:p>
          <a:p>
            <a:pPr defTabSz="457179">
              <a:buClr>
                <a:srgbClr val="000000"/>
              </a:buClr>
            </a:pPr>
            <a:endParaRPr lang="ru-RU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https://moibiz93.ru/young-business/</a:t>
            </a:r>
            <a:endParaRPr lang="ru-R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endParaRPr lang="ru-RU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</a:pPr>
            <a:endParaRPr lang="ru-RU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defTabSz="457179">
              <a:buClr>
                <a:srgbClr val="000000"/>
              </a:buClr>
              <a:buSzPts val="4000"/>
            </a:pPr>
            <a:endParaRPr lang="ru-RU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Dela Gothic One"/>
            </a:endParaRPr>
          </a:p>
          <a:p>
            <a:pPr defTabSz="457179">
              <a:lnSpc>
                <a:spcPct val="70000"/>
              </a:lnSpc>
              <a:buClr>
                <a:srgbClr val="000000"/>
              </a:buClr>
              <a:buSzPts val="4000"/>
            </a:pPr>
            <a:endParaRPr lang="ru-RU" sz="2000" dirty="0">
              <a:solidFill>
                <a:srgbClr val="000000"/>
              </a:solidFill>
              <a:latin typeface="Dela Gothic One"/>
              <a:ea typeface="Dela Gothic One"/>
              <a:cs typeface="Arial"/>
              <a:sym typeface="Dela Gothic One"/>
            </a:endParaRPr>
          </a:p>
          <a:p>
            <a:pPr defTabSz="457179">
              <a:lnSpc>
                <a:spcPct val="70000"/>
              </a:lnSpc>
              <a:buClr>
                <a:srgbClr val="000000"/>
              </a:buClr>
              <a:buSzPts val="4000"/>
            </a:pPr>
            <a:endParaRPr sz="7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7F1100-BCF1-B034-F90E-D06929A5F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910" y="2878667"/>
            <a:ext cx="8855912" cy="65918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2748C6-3161-575F-9F71-3DD1D0971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397" y="7614968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9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590</Words>
  <Application>Microsoft Office PowerPoint</Application>
  <PresentationFormat>Произвольный</PresentationFormat>
  <Paragraphs>152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Dela Gothic One</vt:lpstr>
      <vt:lpstr>Arial</vt:lpstr>
      <vt:lpstr>Calibri</vt:lpstr>
      <vt:lpstr>Verdana</vt:lpstr>
      <vt:lpstr>Wingdings</vt:lpstr>
      <vt:lpstr>Office Theme</vt:lpstr>
      <vt:lpstr>01</vt:lpstr>
      <vt:lpstr>02</vt:lpstr>
      <vt:lpstr>03</vt:lpstr>
      <vt:lpstr>04</vt:lpstr>
      <vt:lpstr>05</vt:lpstr>
      <vt:lpstr>06</vt:lpstr>
      <vt:lpstr>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Брижак Марина Сергеевна</dc:creator>
  <cp:lastModifiedBy>Брижак Марина Сергеевна</cp:lastModifiedBy>
  <cp:revision>23</cp:revision>
  <dcterms:created xsi:type="dcterms:W3CDTF">2026-03-04T11:21:20Z</dcterms:created>
  <dcterms:modified xsi:type="dcterms:W3CDTF">2026-06-02T06:50:21Z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2026-03-02T00:00:00Z</vt:filetime>
  </property>
  <property fmtid="{D5CDD505-2E9C-101B-9397-08002B2CF9AE}" pid="3" name="LastSaved">
    <vt:filetime>2026-03-04T00:00:00Z</vt:filetime>
  </property>
  <property fmtid="{D5CDD505-2E9C-101B-9397-08002B2CF9AE}" pid="4" name="Producer">
    <vt:lpwstr>macOS Version 26.3 (Build 25D125) Quartz PDFContext</vt:lpwstr>
  </property>
</Properties>
</file>